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4"/>
  </p:notesMasterIdLst>
  <p:handoutMasterIdLst>
    <p:handoutMasterId r:id="rId25"/>
  </p:handoutMasterIdLst>
  <p:sldIdLst>
    <p:sldId id="256" r:id="rId5"/>
    <p:sldId id="711" r:id="rId6"/>
    <p:sldId id="713" r:id="rId7"/>
    <p:sldId id="712" r:id="rId8"/>
    <p:sldId id="715" r:id="rId9"/>
    <p:sldId id="716" r:id="rId10"/>
    <p:sldId id="714" r:id="rId11"/>
    <p:sldId id="486" r:id="rId12"/>
    <p:sldId id="718" r:id="rId13"/>
    <p:sldId id="726" r:id="rId14"/>
    <p:sldId id="719" r:id="rId15"/>
    <p:sldId id="728" r:id="rId16"/>
    <p:sldId id="720" r:id="rId17"/>
    <p:sldId id="727" r:id="rId18"/>
    <p:sldId id="721" r:id="rId19"/>
    <p:sldId id="729" r:id="rId20"/>
    <p:sldId id="724" r:id="rId21"/>
    <p:sldId id="725" r:id="rId22"/>
    <p:sldId id="710" r:id="rId23"/>
  </p:sldIdLst>
  <p:sldSz cx="9144000" cy="6858000" type="screen4x3"/>
  <p:notesSz cx="9928225" cy="6797675"/>
  <p:custDataLst>
    <p:tags r:id="rId26"/>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60000"/>
    <a:srgbClr val="FF3B3B"/>
    <a:srgbClr val="FF9B9B"/>
    <a:srgbClr val="FF2525"/>
    <a:srgbClr val="F6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71" autoAdjust="0"/>
    <p:restoredTop sz="94646" autoAdjust="0"/>
  </p:normalViewPr>
  <p:slideViewPr>
    <p:cSldViewPr>
      <p:cViewPr varScale="1">
        <p:scale>
          <a:sx n="74" d="100"/>
          <a:sy n="74" d="100"/>
        </p:scale>
        <p:origin x="1452"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10/08/2018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8/10/2018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1661427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18222119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5903222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42616256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25386726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21716373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6348902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0407605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15161418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3855989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945766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3508046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9320478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4566182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slide" Target="../slides/slide16.xml"/><Relationship Id="rId3" Type="http://schemas.openxmlformats.org/officeDocument/2006/relationships/slide" Target="../slides/slide8.xml"/><Relationship Id="rId7" Type="http://schemas.openxmlformats.org/officeDocument/2006/relationships/slide" Target="../slides/slide15.xml"/><Relationship Id="rId2"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14.xml"/><Relationship Id="rId5" Type="http://schemas.openxmlformats.org/officeDocument/2006/relationships/slide" Target="../slides/slide13.xml"/><Relationship Id="rId10" Type="http://schemas.openxmlformats.org/officeDocument/2006/relationships/slide" Target="../slides/slide18.xml"/><Relationship Id="rId4" Type="http://schemas.openxmlformats.org/officeDocument/2006/relationships/slide" Target="../slides/slide12.xml"/><Relationship Id="rId9" Type="http://schemas.openxmlformats.org/officeDocument/2006/relationships/slide" Target="../slides/slide17.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www.google.co.uk/url?sa=i&amp;rct=j&amp;q=ocr+nationals+in+ict+level+02+logo&amp;source=images&amp;cd=&amp;docid=V5m_yCYP-aE2_M&amp;tbnid=DTQOd6LrYrDCGM:&amp;ved=0CAUQjRw&amp;url=http://decv.co.uk/courses/test/&amp;ei=zegkUtL5EcaR0AX1yoCoCA&amp;bvm=bv.51495398,d.d2k&amp;psig=AFQjCNE5H51wUL1lgYhDZQ2VHp_BrKAYtA&amp;ust=1378236999184474" TargetMode="External"/><Relationship Id="rId2" Type="http://schemas.openxmlformats.org/officeDocument/2006/relationships/slide" Target="../slides/slide8.xml"/><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Title 6"/>
          <p:cNvSpPr>
            <a:spLocks noGrp="1"/>
          </p:cNvSpPr>
          <p:nvPr>
            <p:ph type="title"/>
          </p:nvPr>
        </p:nvSpPr>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450493" y="620688"/>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P4.1</a:t>
            </a:r>
            <a:endParaRPr lang="en-GB" sz="14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02158" y="620688"/>
            <a:ext cx="1201490"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latin typeface="Arial" panose="020B0604020202020204" pitchFamily="34" charset="0"/>
                <a:cs typeface="Arial" panose="020B0604020202020204" pitchFamily="34" charset="0"/>
              </a:rPr>
              <a:t>Criteria</a:t>
            </a:r>
            <a:endParaRPr lang="en-GB"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037354" y="620688"/>
            <a:ext cx="540016" cy="35719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D2.1</a:t>
            </a:r>
            <a:endParaRPr lang="en-GB" sz="1400" b="1" dirty="0">
              <a:latin typeface="Arial" panose="020B0604020202020204" pitchFamily="34" charset="0"/>
              <a:cs typeface="Arial" panose="020B0604020202020204" pitchFamily="34" charset="0"/>
            </a:endParaRPr>
          </a:p>
        </p:txBody>
      </p:sp>
      <p:sp>
        <p:nvSpPr>
          <p:cNvPr id="11" name="Round Same Side Corner Rectangle 10">
            <a:hlinkClick r:id="rId5" action="ppaction://hlinksldjump"/>
          </p:cNvPr>
          <p:cNvSpPr/>
          <p:nvPr/>
        </p:nvSpPr>
        <p:spPr>
          <a:xfrm>
            <a:off x="2624215" y="620688"/>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P5.1</a:t>
            </a:r>
            <a:endParaRPr lang="en-GB" sz="1400" b="1" dirty="0">
              <a:latin typeface="Arial" panose="020B0604020202020204" pitchFamily="34" charset="0"/>
              <a:cs typeface="Arial" panose="020B0604020202020204" pitchFamily="34" charset="0"/>
            </a:endParaRPr>
          </a:p>
        </p:txBody>
      </p:sp>
      <p:sp>
        <p:nvSpPr>
          <p:cNvPr id="14" name="Round Same Side Corner Rectangle 13">
            <a:hlinkClick r:id="" action="ppaction://noaction"/>
          </p:cNvPr>
          <p:cNvSpPr/>
          <p:nvPr userDrawn="1"/>
        </p:nvSpPr>
        <p:spPr>
          <a:xfrm>
            <a:off x="6732240" y="620688"/>
            <a:ext cx="122413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600" b="1" dirty="0" smtClean="0">
                <a:latin typeface="Arial" panose="020B0604020202020204" pitchFamily="34" charset="0"/>
                <a:cs typeface="Arial" panose="020B0604020202020204" pitchFamily="34" charset="0"/>
              </a:rPr>
              <a:t>Task List</a:t>
            </a:r>
            <a:endParaRPr lang="en-GB" sz="2800" b="1" dirty="0">
              <a:latin typeface="Arial" panose="020B0604020202020204" pitchFamily="34" charset="0"/>
              <a:cs typeface="Arial" panose="020B0604020202020204" pitchFamily="34" charset="0"/>
            </a:endParaRPr>
          </a:p>
        </p:txBody>
      </p:sp>
      <p:sp>
        <p:nvSpPr>
          <p:cNvPr id="10" name="Round Same Side Corner Rectangle 9">
            <a:hlinkClick r:id="rId6" action="ppaction://hlinksldjump"/>
          </p:cNvPr>
          <p:cNvSpPr/>
          <p:nvPr userDrawn="1"/>
        </p:nvSpPr>
        <p:spPr>
          <a:xfrm>
            <a:off x="3211076" y="623538"/>
            <a:ext cx="54001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P5.2</a:t>
            </a:r>
            <a:endParaRPr lang="en-GB" sz="1400" b="1" dirty="0">
              <a:latin typeface="Arial" panose="020B0604020202020204" pitchFamily="34" charset="0"/>
              <a:cs typeface="Arial" panose="020B0604020202020204" pitchFamily="34" charset="0"/>
            </a:endParaRPr>
          </a:p>
        </p:txBody>
      </p:sp>
      <p:sp>
        <p:nvSpPr>
          <p:cNvPr id="12" name="Round Same Side Corner Rectangle 11">
            <a:hlinkClick r:id="rId7" action="ppaction://hlinksldjump"/>
          </p:cNvPr>
          <p:cNvSpPr/>
          <p:nvPr userDrawn="1"/>
        </p:nvSpPr>
        <p:spPr>
          <a:xfrm>
            <a:off x="3797937" y="620688"/>
            <a:ext cx="540016" cy="357190"/>
          </a:xfrm>
          <a:prstGeom prst="round2SameRect">
            <a:avLst/>
          </a:prstGeom>
          <a:gradFill>
            <a:gsLst>
              <a:gs pos="0">
                <a:srgbClr val="860000"/>
              </a:gs>
              <a:gs pos="41000">
                <a:srgbClr val="F60000"/>
              </a:gs>
              <a:gs pos="70000">
                <a:srgbClr val="FF3B3B"/>
              </a:gs>
              <a:gs pos="100000">
                <a:srgbClr val="FF9B9B"/>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M3.1</a:t>
            </a:r>
            <a:endParaRPr lang="en-GB" sz="1400" b="1" dirty="0">
              <a:latin typeface="Arial" panose="020B0604020202020204" pitchFamily="34" charset="0"/>
              <a:cs typeface="Arial" panose="020B0604020202020204" pitchFamily="34" charset="0"/>
            </a:endParaRPr>
          </a:p>
        </p:txBody>
      </p:sp>
      <p:sp>
        <p:nvSpPr>
          <p:cNvPr id="13" name="Round Same Side Corner Rectangle 12">
            <a:hlinkClick r:id="rId8" action="ppaction://hlinksldjump"/>
          </p:cNvPr>
          <p:cNvSpPr/>
          <p:nvPr userDrawn="1"/>
        </p:nvSpPr>
        <p:spPr>
          <a:xfrm>
            <a:off x="4384798" y="620688"/>
            <a:ext cx="540016" cy="357190"/>
          </a:xfrm>
          <a:prstGeom prst="round2SameRect">
            <a:avLst/>
          </a:prstGeom>
          <a:gradFill>
            <a:gsLst>
              <a:gs pos="0">
                <a:srgbClr val="860000"/>
              </a:gs>
              <a:gs pos="41000">
                <a:srgbClr val="F60000"/>
              </a:gs>
              <a:gs pos="70000">
                <a:srgbClr val="FF3B3B"/>
              </a:gs>
              <a:gs pos="100000">
                <a:srgbClr val="FF9B9B"/>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M3.2</a:t>
            </a:r>
            <a:endParaRPr lang="en-GB" sz="1400" b="1" dirty="0">
              <a:latin typeface="Arial" panose="020B0604020202020204" pitchFamily="34" charset="0"/>
              <a:cs typeface="Arial" panose="020B0604020202020204" pitchFamily="34" charset="0"/>
            </a:endParaRPr>
          </a:p>
        </p:txBody>
      </p:sp>
      <p:sp>
        <p:nvSpPr>
          <p:cNvPr id="16" name="Round Same Side Corner Rectangle 15">
            <a:hlinkClick r:id="rId8" action="ppaction://hlinksldjump"/>
          </p:cNvPr>
          <p:cNvSpPr/>
          <p:nvPr userDrawn="1"/>
        </p:nvSpPr>
        <p:spPr>
          <a:xfrm>
            <a:off x="4971659" y="620688"/>
            <a:ext cx="540016" cy="357190"/>
          </a:xfrm>
          <a:prstGeom prst="round2SameRect">
            <a:avLst/>
          </a:prstGeom>
          <a:gradFill>
            <a:gsLst>
              <a:gs pos="0">
                <a:srgbClr val="860000"/>
              </a:gs>
              <a:gs pos="41000">
                <a:srgbClr val="F60000"/>
              </a:gs>
              <a:gs pos="70000">
                <a:srgbClr val="FF3B3B"/>
              </a:gs>
              <a:gs pos="100000">
                <a:srgbClr val="FF9B9B"/>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M3.3</a:t>
            </a:r>
            <a:endParaRPr lang="en-GB" sz="1400" b="1" dirty="0">
              <a:latin typeface="Arial" panose="020B0604020202020204" pitchFamily="34" charset="0"/>
              <a:cs typeface="Arial" panose="020B0604020202020204" pitchFamily="34" charset="0"/>
            </a:endParaRPr>
          </a:p>
        </p:txBody>
      </p:sp>
      <p:sp>
        <p:nvSpPr>
          <p:cNvPr id="17" name="Round Same Side Corner Rectangle 16">
            <a:hlinkClick r:id="rId9" action="ppaction://hlinksldjump"/>
          </p:cNvPr>
          <p:cNvSpPr/>
          <p:nvPr userDrawn="1"/>
        </p:nvSpPr>
        <p:spPr>
          <a:xfrm>
            <a:off x="5558520" y="623538"/>
            <a:ext cx="540016" cy="35719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D2.2</a:t>
            </a:r>
            <a:endParaRPr lang="en-GB" sz="1400" b="1" dirty="0">
              <a:latin typeface="Arial" panose="020B0604020202020204" pitchFamily="34" charset="0"/>
              <a:cs typeface="Arial" panose="020B0604020202020204" pitchFamily="34" charset="0"/>
            </a:endParaRPr>
          </a:p>
        </p:txBody>
      </p:sp>
      <p:sp>
        <p:nvSpPr>
          <p:cNvPr id="18" name="Round Same Side Corner Rectangle 17">
            <a:hlinkClick r:id="rId10" action="ppaction://hlinksldjump"/>
          </p:cNvPr>
          <p:cNvSpPr/>
          <p:nvPr userDrawn="1"/>
        </p:nvSpPr>
        <p:spPr>
          <a:xfrm>
            <a:off x="6145381" y="620688"/>
            <a:ext cx="540016" cy="357190"/>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400" b="1" dirty="0" smtClean="0">
                <a:latin typeface="Arial" panose="020B0604020202020204" pitchFamily="34" charset="0"/>
                <a:cs typeface="Arial" panose="020B0604020202020204" pitchFamily="34" charset="0"/>
              </a:rPr>
              <a:t>D2.3</a:t>
            </a:r>
            <a:endParaRPr lang="en-GB" sz="14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LO1 8-14">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
        <p:nvSpPr>
          <p:cNvPr id="4" name="Round Same Side Corner Rectangle 3">
            <a:hlinkClick r:id="" action="ppaction://noaction"/>
          </p:cNvPr>
          <p:cNvSpPr/>
          <p:nvPr/>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5" name="Round Same Side Corner Rectangle 4">
            <a:hlinkClick r:id="rId2" action="ppaction://hlinksldjump"/>
          </p:cNvPr>
          <p:cNvSpPr/>
          <p:nvPr/>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8" name="Round Same Side Corner Rectangle 7">
            <a:hlinkClick r:id="" action="ppaction://noaction"/>
          </p:cNvPr>
          <p:cNvSpPr/>
          <p:nvPr/>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7" name="Round Same Side Corner Rectangle 6">
            <a:hlinkClick r:id="" action="ppaction://noaction"/>
          </p:cNvPr>
          <p:cNvSpPr/>
          <p:nvPr/>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10" name="Round Same Side Corner Rectangle 9">
            <a:hlinkClick r:id="" action="ppaction://noaction"/>
          </p:cNvPr>
          <p:cNvSpPr/>
          <p:nvPr/>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11" name="Round Same Side Corner Rectangle 10">
            <a:hlinkClick r:id="" action="ppaction://noaction"/>
          </p:cNvPr>
          <p:cNvSpPr/>
          <p:nvPr/>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12" name="Round Same Side Corner Rectangle 11">
            <a:hlinkClick r:id="" action="ppaction://noaction"/>
          </p:cNvPr>
          <p:cNvSpPr/>
          <p:nvPr/>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16" name="Round Same Side Corner Rectangle 15">
            <a:hlinkClick r:id="" action="ppaction://noaction"/>
          </p:cNvPr>
          <p:cNvSpPr/>
          <p:nvPr/>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17" name="Round Same Side Corner Rectangle 16">
            <a:hlinkClick r:id="" action="ppaction://noaction"/>
          </p:cNvPr>
          <p:cNvSpPr/>
          <p:nvPr/>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0" name="Round Same Side Corner Rectangle 19">
            <a:hlinkClick r:id="" action="ppaction://noaction"/>
          </p:cNvPr>
          <p:cNvSpPr/>
          <p:nvPr/>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14" name="Picture 7" descr="http://decv.co.uk/wp-content/uploads/2013/02/OCR-Logo-300x139.gif">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
        <p:nvSpPr>
          <p:cNvPr id="15" name="Round Same Side Corner Rectangle 14">
            <a:hlinkClick r:id="" action="ppaction://noaction"/>
          </p:cNvPr>
          <p:cNvSpPr/>
          <p:nvPr userDrawn="1"/>
        </p:nvSpPr>
        <p:spPr>
          <a:xfrm>
            <a:off x="3312750" y="720054"/>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12</a:t>
            </a:r>
            <a:endParaRPr lang="en-GB" b="1" dirty="0"/>
          </a:p>
        </p:txBody>
      </p:sp>
      <p:sp>
        <p:nvSpPr>
          <p:cNvPr id="18" name="Round Same Side Corner Rectangle 17">
            <a:hlinkClick r:id="rId2" action="ppaction://hlinksldjump"/>
          </p:cNvPr>
          <p:cNvSpPr/>
          <p:nvPr userDrawn="1"/>
        </p:nvSpPr>
        <p:spPr>
          <a:xfrm>
            <a:off x="311404" y="717964"/>
            <a:ext cx="1643074"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en-GB" b="1" dirty="0" smtClean="0"/>
              <a:t>Assignment</a:t>
            </a:r>
            <a:endParaRPr lang="en-GB" b="1" dirty="0"/>
          </a:p>
        </p:txBody>
      </p:sp>
      <p:sp>
        <p:nvSpPr>
          <p:cNvPr id="19" name="Round Same Side Corner Rectangle 18">
            <a:hlinkClick r:id="" action="ppaction://noaction"/>
          </p:cNvPr>
          <p:cNvSpPr/>
          <p:nvPr userDrawn="1"/>
        </p:nvSpPr>
        <p:spPr>
          <a:xfrm>
            <a:off x="2027211" y="720054"/>
            <a:ext cx="468519"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LO1</a:t>
            </a:r>
            <a:endParaRPr lang="en-GB" sz="1400" b="1" dirty="0"/>
          </a:p>
        </p:txBody>
      </p:sp>
      <p:sp>
        <p:nvSpPr>
          <p:cNvPr id="21" name="Round Same Side Corner Rectangle 20">
            <a:hlinkClick r:id="" action="ppaction://noaction"/>
          </p:cNvPr>
          <p:cNvSpPr/>
          <p:nvPr userDrawn="1"/>
        </p:nvSpPr>
        <p:spPr>
          <a:xfrm>
            <a:off x="3780758"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13</a:t>
            </a:r>
            <a:endParaRPr lang="en-GB" b="1" dirty="0"/>
          </a:p>
        </p:txBody>
      </p:sp>
      <p:sp>
        <p:nvSpPr>
          <p:cNvPr id="22" name="Round Same Side Corner Rectangle 21">
            <a:hlinkClick r:id="" action="ppaction://noaction"/>
          </p:cNvPr>
          <p:cNvSpPr/>
          <p:nvPr userDrawn="1"/>
        </p:nvSpPr>
        <p:spPr>
          <a:xfrm>
            <a:off x="4248766"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14</a:t>
            </a:r>
            <a:endParaRPr lang="en-GB" b="1" dirty="0"/>
          </a:p>
        </p:txBody>
      </p:sp>
      <p:sp>
        <p:nvSpPr>
          <p:cNvPr id="23" name="Round Same Side Corner Rectangle 22">
            <a:hlinkClick r:id="" action="ppaction://noaction"/>
          </p:cNvPr>
          <p:cNvSpPr/>
          <p:nvPr userDrawn="1"/>
        </p:nvSpPr>
        <p:spPr>
          <a:xfrm>
            <a:off x="4716862" y="728321"/>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15</a:t>
            </a:r>
            <a:endParaRPr lang="en-GB" b="1" dirty="0"/>
          </a:p>
        </p:txBody>
      </p:sp>
      <p:sp>
        <p:nvSpPr>
          <p:cNvPr id="24" name="Round Same Side Corner Rectangle 23">
            <a:hlinkClick r:id="" action="ppaction://noaction"/>
          </p:cNvPr>
          <p:cNvSpPr/>
          <p:nvPr userDrawn="1"/>
        </p:nvSpPr>
        <p:spPr>
          <a:xfrm>
            <a:off x="5195564"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16</a:t>
            </a:r>
            <a:endParaRPr lang="en-GB" b="1" dirty="0"/>
          </a:p>
        </p:txBody>
      </p:sp>
      <p:sp>
        <p:nvSpPr>
          <p:cNvPr id="25" name="Round Same Side Corner Rectangle 24">
            <a:hlinkClick r:id="" action="ppaction://noaction"/>
          </p:cNvPr>
          <p:cNvSpPr/>
          <p:nvPr userDrawn="1"/>
        </p:nvSpPr>
        <p:spPr>
          <a:xfrm>
            <a:off x="5663995"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17</a:t>
            </a:r>
            <a:endParaRPr lang="en-GB" b="1" dirty="0"/>
          </a:p>
        </p:txBody>
      </p:sp>
      <p:sp>
        <p:nvSpPr>
          <p:cNvPr id="26" name="Round Same Side Corner Rectangle 25">
            <a:hlinkClick r:id="" action="ppaction://noaction"/>
          </p:cNvPr>
          <p:cNvSpPr/>
          <p:nvPr userDrawn="1"/>
        </p:nvSpPr>
        <p:spPr>
          <a:xfrm>
            <a:off x="6132426" y="729079"/>
            <a:ext cx="39600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rtlCol="0" anchor="ctr"/>
          <a:lstStyle/>
          <a:p>
            <a:pPr algn="ctr"/>
            <a:r>
              <a:rPr lang="en-GB" sz="1100" b="1" dirty="0" smtClean="0"/>
              <a:t>18</a:t>
            </a:r>
            <a:endParaRPr lang="en-GB" b="1" dirty="0"/>
          </a:p>
        </p:txBody>
      </p:sp>
      <p:sp>
        <p:nvSpPr>
          <p:cNvPr id="27" name="Round Same Side Corner Rectangle 26">
            <a:hlinkClick r:id="" action="ppaction://noaction"/>
          </p:cNvPr>
          <p:cNvSpPr/>
          <p:nvPr userDrawn="1"/>
        </p:nvSpPr>
        <p:spPr>
          <a:xfrm>
            <a:off x="2567651" y="729079"/>
            <a:ext cx="672668"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rtlCol="0" anchor="ctr"/>
          <a:lstStyle/>
          <a:p>
            <a:pPr algn="ctr"/>
            <a:r>
              <a:rPr lang="en-GB" sz="1000" b="1" dirty="0" smtClean="0"/>
              <a:t>1-11</a:t>
            </a:r>
            <a:endParaRPr lang="en-GB" sz="1400" b="1" dirty="0"/>
          </a:p>
        </p:txBody>
      </p:sp>
      <p:pic>
        <p:nvPicPr>
          <p:cNvPr id="28" name="Picture 7" descr="http://decv.co.uk/wp-content/uploads/2013/02/OCR-Logo-300x139.gif">
            <a:hlinkClick r:id="rId3"/>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572084" y="0"/>
            <a:ext cx="1571916" cy="728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9725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ssignment">
    <p:spTree>
      <p:nvGrpSpPr>
        <p:cNvPr id="1" name=""/>
        <p:cNvGrpSpPr/>
        <p:nvPr/>
      </p:nvGrpSpPr>
      <p:grpSpPr>
        <a:xfrm>
          <a:off x="0" y="0"/>
          <a:ext cx="0" cy="0"/>
          <a:chOff x="0" y="0"/>
          <a:chExt cx="0" cy="0"/>
        </a:xfrm>
      </p:grpSpPr>
      <p:sp>
        <p:nvSpPr>
          <p:cNvPr id="6" name="Title 5"/>
          <p:cNvSpPr>
            <a:spLocks noGrp="1"/>
          </p:cNvSpPr>
          <p:nvPr>
            <p:ph type="title"/>
          </p:nvPr>
        </p:nvSpPr>
        <p:spPr>
          <a:xfrm>
            <a:off x="214282" y="-117500"/>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spTree>
    <p:extLst>
      <p:ext uri="{BB962C8B-B14F-4D97-AF65-F5344CB8AC3E}">
        <p14:creationId xmlns:p14="http://schemas.microsoft.com/office/powerpoint/2010/main" val="42893857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8"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1" r:id="rId4"/>
    <p:sldLayoutId id="2147483712" r:id="rId5"/>
    <p:sldLayoutId id="2147483713" r:id="rId6"/>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hyperlink" Target="M2.1%20-%20IOE%20Feasibility%20Study.doc" TargetMode="Externa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hyperlink" Target="Unit%2003%20-%20LO4%20-%20Exam%20Questions.docx"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1520" y="532222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17.3 </a:t>
            </a:r>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Be able to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Present Concept Ideas </a:t>
            </a:r>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for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Repurposed Developments</a:t>
            </a:r>
            <a:endParaRPr lang="en-GB"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107504" y="116632"/>
            <a:ext cx="8930373"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755576" y="188640"/>
            <a:ext cx="8208912" cy="1569660"/>
          </a:xfrm>
          <a:prstGeom prst="rect">
            <a:avLst/>
          </a:prstGeom>
          <a:noFill/>
        </p:spPr>
        <p:txBody>
          <a:bodyPr wrap="square" rtlCol="0">
            <a:spAutoFit/>
          </a:bodyPr>
          <a:lstStyle/>
          <a:p>
            <a:pPr algn="r"/>
            <a:r>
              <a:rPr lang="en-GB" sz="3200" dirty="0" smtClean="0"/>
              <a:t> </a:t>
            </a:r>
            <a:r>
              <a:rPr lang="en-GB" sz="3000" b="1" dirty="0"/>
              <a:t>CAMBRIDGE</a:t>
            </a:r>
            <a:r>
              <a:rPr lang="en-GB" sz="3000" dirty="0" smtClean="0"/>
              <a:t> </a:t>
            </a:r>
            <a:r>
              <a:rPr lang="en-GB" sz="3000" b="1" dirty="0" smtClean="0"/>
              <a:t>TECHNICALS- LEVEL </a:t>
            </a:r>
            <a:r>
              <a:rPr lang="en-GB" sz="3000" b="1" dirty="0"/>
              <a:t>3 </a:t>
            </a:r>
            <a:endParaRPr lang="en-GB" sz="3000" b="1" dirty="0" smtClean="0"/>
          </a:p>
          <a:p>
            <a:pPr algn="r"/>
            <a:r>
              <a:rPr lang="en-GB" sz="3000" b="1" dirty="0" smtClean="0"/>
              <a:t>Unit 17 </a:t>
            </a:r>
            <a:r>
              <a:rPr lang="en-GB" sz="3000" b="1" dirty="0"/>
              <a:t>– </a:t>
            </a:r>
            <a:r>
              <a:rPr lang="en-GB" sz="3000" b="1" dirty="0" smtClean="0"/>
              <a:t>The Internet of Everything </a:t>
            </a:r>
          </a:p>
          <a:p>
            <a:pPr algn="r"/>
            <a:r>
              <a:rPr lang="en-GB" sz="3200" b="1" dirty="0" smtClean="0">
                <a:solidFill>
                  <a:schemeClr val="tx1">
                    <a:lumMod val="50000"/>
                    <a:lumOff val="50000"/>
                  </a:schemeClr>
                </a:solidFill>
              </a:rPr>
              <a:t>2016 Specification</a:t>
            </a:r>
            <a:endParaRPr lang="en-GB" sz="3600" b="1" dirty="0">
              <a:solidFill>
                <a:schemeClr val="tx1">
                  <a:lumMod val="50000"/>
                  <a:lumOff val="50000"/>
                </a:schemeClr>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060847"/>
            <a:ext cx="8496944" cy="2868673"/>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3" y="200712"/>
            <a:ext cx="1621784" cy="1557588"/>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993219356"/>
              </p:ext>
            </p:extLst>
          </p:nvPr>
        </p:nvGraphicFramePr>
        <p:xfrm>
          <a:off x="7182356" y="1052736"/>
          <a:ext cx="1638116" cy="5521512"/>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will be the next big thing?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Will I ever have a wearable technology</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does TV show these powerful Apps and I all have is Flappy Birds.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Can the Internet ever be brought down</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Is cloud computing the way to go to stop piracy.</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Over reliance on technology and the dangers of getting complacent.</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447645"/>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450" dirty="0" smtClean="0">
                <a:latin typeface="Arial" panose="020B0604020202020204" pitchFamily="34" charset="0"/>
                <a:cs typeface="Arial" panose="020B0604020202020204" pitchFamily="34" charset="0"/>
              </a:rPr>
              <a:t>For P4 you are to prepare a business proposal similar to the </a:t>
            </a:r>
            <a:r>
              <a:rPr lang="en-US" sz="1450" dirty="0" smtClean="0">
                <a:latin typeface="Arial" panose="020B0604020202020204" pitchFamily="34" charset="0"/>
                <a:cs typeface="Arial" panose="020B0604020202020204" pitchFamily="34" charset="0"/>
                <a:hlinkClick r:id="rId5" action="ppaction://hlinkfile"/>
              </a:rPr>
              <a:t>template </a:t>
            </a:r>
            <a:r>
              <a:rPr lang="en-US" sz="1450" dirty="0" smtClean="0">
                <a:latin typeface="Arial" panose="020B0604020202020204" pitchFamily="34" charset="0"/>
                <a:cs typeface="Arial" panose="020B0604020202020204" pitchFamily="34" charset="0"/>
              </a:rPr>
              <a:t>in P3 for an Internet of Everything device or Application. This device or App needs to be uniquely different from those stated in P2 and P3. You will be expected to deliver a pitch, Dragon’s Den style or Crowd Sourcing style, to business related people to be arranged by your tutor.</a:t>
            </a:r>
          </a:p>
          <a:p>
            <a:pPr marL="342900" indent="-342900">
              <a:buClr>
                <a:srgbClr val="00B050"/>
              </a:buClr>
              <a:buFont typeface="Wingdings 3" panose="05040102010807070707" pitchFamily="18" charset="2"/>
              <a:buChar char=""/>
            </a:pPr>
            <a:r>
              <a:rPr lang="en-US" sz="1450" dirty="0" smtClean="0">
                <a:latin typeface="Arial" panose="020B0604020202020204" pitchFamily="34" charset="0"/>
                <a:cs typeface="Arial" panose="020B0604020202020204" pitchFamily="34" charset="0"/>
              </a:rPr>
              <a:t>Your business proposal can be in the form of a Presentation with comprehensive speaker notes and needs to include the following sections: </a:t>
            </a:r>
            <a:endParaRPr lang="en-US" sz="1450" dirty="0">
              <a:latin typeface="Arial" panose="020B0604020202020204" pitchFamily="34" charset="0"/>
              <a:cs typeface="Arial" panose="020B0604020202020204" pitchFamily="34" charset="0"/>
            </a:endParaRPr>
          </a:p>
          <a:p>
            <a:pPr marL="568325" indent="-280988">
              <a:buClr>
                <a:srgbClr val="00B050"/>
              </a:buClr>
              <a:buFont typeface="+mj-lt"/>
              <a:buAutoNum type="arabicPeriod"/>
            </a:pPr>
            <a:r>
              <a:rPr lang="en-US" sz="1450" b="1" dirty="0" smtClean="0">
                <a:latin typeface="Arial" panose="020B0604020202020204" pitchFamily="34" charset="0"/>
                <a:cs typeface="Arial" panose="020B0604020202020204" pitchFamily="34" charset="0"/>
              </a:rPr>
              <a:t>Type of Device </a:t>
            </a:r>
            <a:r>
              <a:rPr lang="en-US" sz="1450" dirty="0" smtClean="0">
                <a:latin typeface="Arial" panose="020B0604020202020204" pitchFamily="34" charset="0"/>
                <a:cs typeface="Arial" panose="020B0604020202020204" pitchFamily="34" charset="0"/>
              </a:rPr>
              <a:t>– state what the device will be, what will it do, what do you hope to achieve from its production, how will it benefit people, industry, the environment or society. This needs to be the introduction to your presentation, and needs to start with a main pitch page, a headline as you will that captures the panel’s attention, such as statistics, a  quote or a fact.</a:t>
            </a:r>
          </a:p>
          <a:p>
            <a:pPr marL="568325" indent="-280988">
              <a:buClr>
                <a:srgbClr val="00B050"/>
              </a:buClr>
              <a:buFont typeface="+mj-lt"/>
              <a:buAutoNum type="arabicPeriod"/>
            </a:pPr>
            <a:r>
              <a:rPr lang="en-US" sz="1450" b="1" dirty="0" smtClean="0">
                <a:latin typeface="Arial" panose="020B0604020202020204" pitchFamily="34" charset="0"/>
                <a:cs typeface="Arial" panose="020B0604020202020204" pitchFamily="34" charset="0"/>
              </a:rPr>
              <a:t>Target audience </a:t>
            </a:r>
            <a:r>
              <a:rPr lang="en-US" sz="1450" dirty="0" smtClean="0">
                <a:latin typeface="Arial" panose="020B0604020202020204" pitchFamily="34" charset="0"/>
                <a:cs typeface="Arial" panose="020B0604020202020204" pitchFamily="34" charset="0"/>
              </a:rPr>
              <a:t>– Specify who the specific target audience will be for the device, age, level of understanding, prior ability, what they hope to gain from it, how will it replace what they do or make life easier for who they are.</a:t>
            </a:r>
          </a:p>
          <a:p>
            <a:pPr marL="568325" indent="-280988">
              <a:buClr>
                <a:srgbClr val="00B050"/>
              </a:buClr>
              <a:buFont typeface="+mj-lt"/>
              <a:buAutoNum type="arabicPeriod"/>
            </a:pPr>
            <a:r>
              <a:rPr lang="en-US" sz="1450" b="1" dirty="0" smtClean="0">
                <a:latin typeface="Arial" panose="020B0604020202020204" pitchFamily="34" charset="0"/>
                <a:cs typeface="Arial" panose="020B0604020202020204" pitchFamily="34" charset="0"/>
              </a:rPr>
              <a:t>Processing required </a:t>
            </a:r>
            <a:r>
              <a:rPr lang="en-US" sz="1450" dirty="0" smtClean="0">
                <a:latin typeface="Arial" panose="020B0604020202020204" pitchFamily="34" charset="0"/>
                <a:cs typeface="Arial" panose="020B0604020202020204" pitchFamily="34" charset="0"/>
              </a:rPr>
              <a:t>– How will the device gather information, what technical interface will it use, how will the audience see the screen or process data, what kind of measuring interface will it use, describe the technical hardware behind it.</a:t>
            </a:r>
          </a:p>
          <a:p>
            <a:pPr marL="568325" indent="-280988">
              <a:buClr>
                <a:srgbClr val="00B050"/>
              </a:buClr>
              <a:buFont typeface="+mj-lt"/>
              <a:buAutoNum type="arabicPeriod"/>
            </a:pPr>
            <a:r>
              <a:rPr lang="en-US" sz="1450" b="1" dirty="0" smtClean="0">
                <a:latin typeface="Arial" panose="020B0604020202020204" pitchFamily="34" charset="0"/>
                <a:cs typeface="Arial" panose="020B0604020202020204" pitchFamily="34" charset="0"/>
              </a:rPr>
              <a:t>Data to be exchanged </a:t>
            </a:r>
            <a:r>
              <a:rPr lang="en-US" sz="1450" dirty="0" smtClean="0">
                <a:latin typeface="Arial" panose="020B0604020202020204" pitchFamily="34" charset="0"/>
                <a:cs typeface="Arial" panose="020B0604020202020204" pitchFamily="34" charset="0"/>
              </a:rPr>
              <a:t>– Discuss or demonstrate the data that will be gathered from the device, will it be purely quantitative, will it be in numerical or tally form, will it be constant or over a short period of time, will it be local data or globally measured.</a:t>
            </a:r>
            <a:endParaRPr lang="en-US" sz="1450" dirty="0">
              <a:latin typeface="Arial" panose="020B0604020202020204" pitchFamily="34" charset="0"/>
              <a:cs typeface="Arial" panose="020B0604020202020204" pitchFamily="34" charset="0"/>
            </a:endParaRPr>
          </a:p>
        </p:txBody>
      </p:sp>
      <p:sp>
        <p:nvSpPr>
          <p:cNvPr id="8" name="Title 2"/>
          <p:cNvSpPr>
            <a:spLocks noGrp="1"/>
          </p:cNvSpPr>
          <p:nvPr>
            <p:ph type="title"/>
          </p:nvPr>
        </p:nvSpPr>
        <p:spPr>
          <a:xfrm>
            <a:off x="70266" y="72008"/>
            <a:ext cx="8859452" cy="548680"/>
          </a:xfrm>
        </p:spPr>
        <p:txBody>
          <a:bodyPr>
            <a:noAutofit/>
          </a:bodyPr>
          <a:lstStyle/>
          <a:p>
            <a:r>
              <a:rPr lang="en-GB" sz="3600" dirty="0" smtClean="0"/>
              <a:t>P4.1 – Business </a:t>
            </a:r>
            <a:r>
              <a:rPr lang="en-US" sz="3600" dirty="0" smtClean="0"/>
              <a:t>Proposal</a:t>
            </a:r>
            <a:endParaRPr lang="en-GB" sz="3600" dirty="0"/>
          </a:p>
        </p:txBody>
      </p:sp>
    </p:spTree>
    <p:extLst>
      <p:ext uri="{BB962C8B-B14F-4D97-AF65-F5344CB8AC3E}">
        <p14:creationId xmlns:p14="http://schemas.microsoft.com/office/powerpoint/2010/main" val="2800250654"/>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993219356"/>
              </p:ext>
            </p:extLst>
          </p:nvPr>
        </p:nvGraphicFramePr>
        <p:xfrm>
          <a:off x="7182356" y="1052736"/>
          <a:ext cx="1638116" cy="5521512"/>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will be the next big thing?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Will I ever have a wearable technology</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does TV show these powerful Apps and I all have is Flappy Birds.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Can the Internet ever be brought down</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Is cloud computing the way to go to stop piracy.</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Over reliance on technology and the dangers of getting complacent.</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755422"/>
          </a:xfrm>
          <a:prstGeom prst="rect">
            <a:avLst/>
          </a:prstGeom>
        </p:spPr>
        <p:txBody>
          <a:bodyPr wrap="square">
            <a:spAutoFit/>
          </a:bodyPr>
          <a:lstStyle/>
          <a:p>
            <a:pPr marL="346075" indent="-342900">
              <a:buClr>
                <a:srgbClr val="00B050"/>
              </a:buClr>
              <a:buFont typeface="+mj-lt"/>
              <a:buAutoNum type="arabicPeriod" startAt="5"/>
            </a:pPr>
            <a:r>
              <a:rPr lang="en-US" sz="1600" b="1" dirty="0" smtClean="0">
                <a:latin typeface="Arial" panose="020B0604020202020204" pitchFamily="34" charset="0"/>
                <a:cs typeface="Arial" panose="020B0604020202020204" pitchFamily="34" charset="0"/>
              </a:rPr>
              <a:t>Things</a:t>
            </a:r>
            <a:r>
              <a:rPr lang="en-US" sz="1600" dirty="0" smtClean="0">
                <a:latin typeface="Arial" panose="020B0604020202020204" pitchFamily="34" charset="0"/>
                <a:cs typeface="Arial" panose="020B0604020202020204" pitchFamily="34" charset="0"/>
              </a:rPr>
              <a:t> – Describe what the data will be processed for and to what end, how will it be an Internet of Everything device, who will manipulate and use that data and to what end. How will that data then be shown to the audience, will it be instant or needs to be analysed, will the device be able to show the results as it is happening or updated on next use.</a:t>
            </a:r>
          </a:p>
          <a:p>
            <a:pPr marL="346075" indent="-342900">
              <a:buClr>
                <a:srgbClr val="00B050"/>
              </a:buClr>
              <a:buFont typeface="+mj-lt"/>
              <a:buAutoNum type="arabicPeriod" startAt="5"/>
            </a:pPr>
            <a:r>
              <a:rPr lang="en-US" sz="1600" b="1" dirty="0" smtClean="0">
                <a:latin typeface="Arial" panose="020B0604020202020204" pitchFamily="34" charset="0"/>
                <a:cs typeface="Arial" panose="020B0604020202020204" pitchFamily="34" charset="0"/>
              </a:rPr>
              <a:t>Stakeholder considerations </a:t>
            </a:r>
            <a:r>
              <a:rPr lang="en-US" sz="1600" dirty="0" smtClean="0">
                <a:latin typeface="Arial" panose="020B0604020202020204" pitchFamily="34" charset="0"/>
                <a:cs typeface="Arial" panose="020B0604020202020204" pitchFamily="34" charset="0"/>
              </a:rPr>
              <a:t>– Describe the following within the proposal:</a:t>
            </a:r>
          </a:p>
          <a:p>
            <a:pPr marL="630238" indent="-280988">
              <a:buClr>
                <a:srgbClr val="00B050"/>
              </a:buClr>
              <a:buFont typeface="Arial" panose="020B0604020202020204" pitchFamily="34" charset="0"/>
              <a:buChar char="•"/>
            </a:pPr>
            <a:r>
              <a:rPr lang="en-US" sz="1600" b="1" dirty="0" smtClean="0"/>
              <a:t>Who benefits from the application? - </a:t>
            </a:r>
            <a:r>
              <a:rPr lang="en-US" sz="1600" dirty="0" smtClean="0"/>
              <a:t>Who is the target audience, how will you take this group into consideration when making the Device or APP, size, shape, weight, connectivity etc.</a:t>
            </a:r>
          </a:p>
          <a:p>
            <a:pPr marL="630238" indent="-280988">
              <a:buClr>
                <a:srgbClr val="00B050"/>
              </a:buClr>
              <a:buFont typeface="Arial" panose="020B0604020202020204" pitchFamily="34" charset="0"/>
              <a:buChar char="•"/>
            </a:pPr>
            <a:r>
              <a:rPr lang="en-GB" sz="1600" b="1" dirty="0" smtClean="0"/>
              <a:t>How does society fit?</a:t>
            </a:r>
            <a:r>
              <a:rPr lang="en-GB" sz="1600" dirty="0" smtClean="0"/>
              <a:t> – How will the Device be used in society, what will society gain from its use, safety, healthier, better educated, better entertained, more convenient.</a:t>
            </a:r>
          </a:p>
          <a:p>
            <a:pPr marL="630238" indent="-280988">
              <a:buClr>
                <a:srgbClr val="00B050"/>
              </a:buClr>
              <a:buFont typeface="Arial" panose="020B0604020202020204" pitchFamily="34" charset="0"/>
              <a:buChar char="•"/>
            </a:pPr>
            <a:r>
              <a:rPr lang="en-GB" sz="1600" b="1" dirty="0" smtClean="0"/>
              <a:t>How do companies benefit?</a:t>
            </a:r>
            <a:r>
              <a:rPr lang="en-GB" sz="1600" dirty="0" smtClean="0"/>
              <a:t> – how can it be adapted fro business use, how will it save time, money or make things safer or easier for staff.</a:t>
            </a:r>
          </a:p>
          <a:p>
            <a:pPr marL="630238" indent="-280988">
              <a:buClr>
                <a:srgbClr val="00B050"/>
              </a:buClr>
              <a:buFont typeface="Arial" panose="020B0604020202020204" pitchFamily="34" charset="0"/>
              <a:buChar char="•"/>
            </a:pPr>
            <a:r>
              <a:rPr lang="en-US" sz="1600" b="1" dirty="0" smtClean="0"/>
              <a:t>Who will develop the application?</a:t>
            </a:r>
            <a:r>
              <a:rPr lang="en-US" sz="1600" dirty="0" smtClean="0"/>
              <a:t> – Who will construct it, with what, how much, where can it be made, can it be outsourced.</a:t>
            </a:r>
          </a:p>
          <a:p>
            <a:pPr marL="342900" indent="-342900">
              <a:buClr>
                <a:srgbClr val="00B050"/>
              </a:buClr>
              <a:buFont typeface="+mj-lt"/>
              <a:buAutoNum type="arabicPeriod" startAt="7"/>
            </a:pPr>
            <a:r>
              <a:rPr lang="en-US" sz="1600" b="1" dirty="0" smtClean="0"/>
              <a:t>Networking requirements </a:t>
            </a:r>
            <a:r>
              <a:rPr lang="en-US" sz="1600" dirty="0" smtClean="0"/>
              <a:t>– How will the data transfer to the Internet, will it be manually processed or does a company have to process the data, where will the main data be stored, how will it be stored, how or who will convert and present that data back to the user.</a:t>
            </a:r>
            <a:endParaRPr lang="en-US" sz="1600" dirty="0"/>
          </a:p>
        </p:txBody>
      </p:sp>
      <p:sp>
        <p:nvSpPr>
          <p:cNvPr id="8" name="Title 2"/>
          <p:cNvSpPr>
            <a:spLocks noGrp="1"/>
          </p:cNvSpPr>
          <p:nvPr>
            <p:ph type="title"/>
          </p:nvPr>
        </p:nvSpPr>
        <p:spPr>
          <a:xfrm>
            <a:off x="70266" y="72008"/>
            <a:ext cx="8859452" cy="548680"/>
          </a:xfrm>
        </p:spPr>
        <p:txBody>
          <a:bodyPr>
            <a:noAutofit/>
          </a:bodyPr>
          <a:lstStyle/>
          <a:p>
            <a:r>
              <a:rPr lang="en-GB" sz="3600" dirty="0" smtClean="0"/>
              <a:t>P4.1 – Business </a:t>
            </a:r>
            <a:r>
              <a:rPr lang="en-US" sz="3600" dirty="0" smtClean="0"/>
              <a:t>Proposal</a:t>
            </a:r>
            <a:endParaRPr lang="en-GB" sz="3600" dirty="0"/>
          </a:p>
        </p:txBody>
      </p:sp>
    </p:spTree>
    <p:extLst>
      <p:ext uri="{BB962C8B-B14F-4D97-AF65-F5344CB8AC3E}">
        <p14:creationId xmlns:p14="http://schemas.microsoft.com/office/powerpoint/2010/main" val="3808391955"/>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993219356"/>
              </p:ext>
            </p:extLst>
          </p:nvPr>
        </p:nvGraphicFramePr>
        <p:xfrm>
          <a:off x="7182356" y="1052736"/>
          <a:ext cx="1638116" cy="5521512"/>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will be the next big thing?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Will I ever have a wearable technology</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does TV show these powerful Apps and I all have is Flappy Birds.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Can the Internet ever be brought down</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Is cloud computing the way to go to stop piracy.</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Over reliance on technology and the dangers of getting complacent.</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424562"/>
          </a:xfrm>
          <a:prstGeom prst="rect">
            <a:avLst/>
          </a:prstGeom>
        </p:spPr>
        <p:txBody>
          <a:bodyPr wrap="square">
            <a:spAutoFit/>
          </a:bodyPr>
          <a:lstStyle/>
          <a:p>
            <a:pPr marL="457200" indent="-454025">
              <a:buClr>
                <a:srgbClr val="00B050"/>
              </a:buClr>
              <a:buFont typeface="+mj-lt"/>
              <a:buAutoNum type="arabicPeriod" startAt="8"/>
            </a:pPr>
            <a:r>
              <a:rPr lang="en-US" sz="1650" b="1" dirty="0" smtClean="0">
                <a:latin typeface="Arial" panose="020B0604020202020204" pitchFamily="34" charset="0"/>
                <a:cs typeface="Arial" panose="020B0604020202020204" pitchFamily="34" charset="0"/>
              </a:rPr>
              <a:t>Devices </a:t>
            </a:r>
            <a:r>
              <a:rPr lang="en-US" sz="1650" b="1" dirty="0">
                <a:latin typeface="Arial" panose="020B0604020202020204" pitchFamily="34" charset="0"/>
                <a:cs typeface="Arial" panose="020B0604020202020204" pitchFamily="34" charset="0"/>
              </a:rPr>
              <a:t>to be </a:t>
            </a:r>
            <a:r>
              <a:rPr lang="en-US" sz="1650" b="1" dirty="0" smtClean="0">
                <a:latin typeface="Arial" panose="020B0604020202020204" pitchFamily="34" charset="0"/>
                <a:cs typeface="Arial" panose="020B0604020202020204" pitchFamily="34" charset="0"/>
              </a:rPr>
              <a:t>used </a:t>
            </a:r>
            <a:r>
              <a:rPr lang="en-US" sz="1650" dirty="0" smtClean="0">
                <a:latin typeface="Arial" panose="020B0604020202020204" pitchFamily="34" charset="0"/>
                <a:cs typeface="Arial" panose="020B0604020202020204" pitchFamily="34" charset="0"/>
              </a:rPr>
              <a:t>– What technologies does it use, from connector to processing, to gathering, will it have sensors, camera, how will it record, how will it send that data to the server for presentation or processing, Bluetooth, 3G or Wi-Fi, </a:t>
            </a:r>
            <a:r>
              <a:rPr lang="en-US" sz="1650" dirty="0">
                <a:latin typeface="Arial" panose="020B0604020202020204" pitchFamily="34" charset="0"/>
                <a:cs typeface="Arial" panose="020B0604020202020204" pitchFamily="34" charset="0"/>
              </a:rPr>
              <a:t>d</a:t>
            </a:r>
            <a:r>
              <a:rPr lang="en-US" sz="1650" dirty="0" smtClean="0">
                <a:latin typeface="Arial" panose="020B0604020202020204" pitchFamily="34" charset="0"/>
                <a:cs typeface="Arial" panose="020B0604020202020204" pitchFamily="34" charset="0"/>
              </a:rPr>
              <a:t>irect connection or Ethernet. What available data or devices will it use to get there.</a:t>
            </a:r>
            <a:endParaRPr lang="en-US" sz="1650" dirty="0">
              <a:latin typeface="Arial" panose="020B0604020202020204" pitchFamily="34" charset="0"/>
              <a:cs typeface="Arial" panose="020B0604020202020204" pitchFamily="34" charset="0"/>
            </a:endParaRPr>
          </a:p>
          <a:p>
            <a:pPr marL="457200" indent="-454025">
              <a:buClr>
                <a:srgbClr val="00B050"/>
              </a:buClr>
              <a:buFont typeface="+mj-lt"/>
              <a:buAutoNum type="arabicPeriod" startAt="8"/>
            </a:pPr>
            <a:r>
              <a:rPr lang="en-US" sz="1650" b="1" dirty="0" smtClean="0">
                <a:latin typeface="Arial" panose="020B0604020202020204" pitchFamily="34" charset="0"/>
                <a:cs typeface="Arial" panose="020B0604020202020204" pitchFamily="34" charset="0"/>
              </a:rPr>
              <a:t>Security issues </a:t>
            </a:r>
            <a:r>
              <a:rPr lang="en-US" sz="1650" dirty="0" smtClean="0">
                <a:latin typeface="Arial" panose="020B0604020202020204" pitchFamily="34" charset="0"/>
                <a:cs typeface="Arial" panose="020B0604020202020204" pitchFamily="34" charset="0"/>
              </a:rPr>
              <a:t>– How will the data be secured on the device and on the server. What restrictions will need to be in place (remember that it depends on the nature and confidentiality of the data gathered)</a:t>
            </a:r>
          </a:p>
          <a:p>
            <a:pPr marL="457200" indent="-454025">
              <a:buClr>
                <a:srgbClr val="00B050"/>
              </a:buClr>
              <a:buFont typeface="+mj-lt"/>
              <a:buAutoNum type="arabicPeriod" startAt="8"/>
            </a:pPr>
            <a:r>
              <a:rPr lang="en-US" sz="1650" b="1" dirty="0" smtClean="0">
                <a:latin typeface="Arial" panose="020B0604020202020204" pitchFamily="34" charset="0"/>
                <a:cs typeface="Arial" panose="020B0604020202020204" pitchFamily="34" charset="0"/>
              </a:rPr>
              <a:t>Success Criteria</a:t>
            </a:r>
            <a:r>
              <a:rPr lang="en-US" sz="1650" dirty="0" smtClean="0">
                <a:latin typeface="Arial" panose="020B0604020202020204" pitchFamily="34" charset="0"/>
                <a:cs typeface="Arial" panose="020B0604020202020204" pitchFamily="34" charset="0"/>
              </a:rPr>
              <a:t> – Propose a range (about 10) of success criteria for the product and make these detailed, specific and have at least 2 of these be able connectivity, the audience, the data gatherer, the processing of the data and the longer term improvements and upgrades you </a:t>
            </a:r>
            <a:r>
              <a:rPr lang="en-US" sz="1650" dirty="0">
                <a:latin typeface="Arial" panose="020B0604020202020204" pitchFamily="34" charset="0"/>
                <a:cs typeface="Arial" panose="020B0604020202020204" pitchFamily="34" charset="0"/>
              </a:rPr>
              <a:t>could propose, </a:t>
            </a:r>
            <a:r>
              <a:rPr lang="en-US" sz="1650" dirty="0" smtClean="0">
                <a:latin typeface="Arial" panose="020B0604020202020204" pitchFamily="34" charset="0"/>
                <a:cs typeface="Arial" panose="020B0604020202020204" pitchFamily="34" charset="0"/>
              </a:rPr>
              <a:t>You must also add one each for improved efficiency, increase </a:t>
            </a:r>
            <a:r>
              <a:rPr lang="en-US" sz="1650" dirty="0">
                <a:latin typeface="Arial" panose="020B0604020202020204" pitchFamily="34" charset="0"/>
                <a:cs typeface="Arial" panose="020B0604020202020204" pitchFamily="34" charset="0"/>
              </a:rPr>
              <a:t>in </a:t>
            </a:r>
            <a:r>
              <a:rPr lang="en-US" sz="1650" dirty="0" smtClean="0">
                <a:latin typeface="Arial" panose="020B0604020202020204" pitchFamily="34" charset="0"/>
                <a:cs typeface="Arial" panose="020B0604020202020204" pitchFamily="34" charset="0"/>
              </a:rPr>
              <a:t>profits, increase </a:t>
            </a:r>
            <a:r>
              <a:rPr lang="en-US" sz="1650" dirty="0">
                <a:latin typeface="Arial" panose="020B0604020202020204" pitchFamily="34" charset="0"/>
                <a:cs typeface="Arial" panose="020B0604020202020204" pitchFamily="34" charset="0"/>
              </a:rPr>
              <a:t>in </a:t>
            </a:r>
            <a:r>
              <a:rPr lang="en-US" sz="1650" dirty="0" smtClean="0">
                <a:latin typeface="Arial" panose="020B0604020202020204" pitchFamily="34" charset="0"/>
                <a:cs typeface="Arial" panose="020B0604020202020204" pitchFamily="34" charset="0"/>
              </a:rPr>
              <a:t>productivity, the reduction </a:t>
            </a:r>
            <a:r>
              <a:rPr lang="en-US" sz="1650" dirty="0">
                <a:latin typeface="Arial" panose="020B0604020202020204" pitchFamily="34" charset="0"/>
                <a:cs typeface="Arial" panose="020B0604020202020204" pitchFamily="34" charset="0"/>
              </a:rPr>
              <a:t>in wasted </a:t>
            </a:r>
            <a:r>
              <a:rPr lang="en-US" sz="1650" dirty="0" smtClean="0">
                <a:latin typeface="Arial" panose="020B0604020202020204" pitchFamily="34" charset="0"/>
                <a:cs typeface="Arial" panose="020B0604020202020204" pitchFamily="34" charset="0"/>
              </a:rPr>
              <a:t>time, and the reduction </a:t>
            </a:r>
            <a:r>
              <a:rPr lang="en-US" sz="1650" dirty="0">
                <a:latin typeface="Arial" panose="020B0604020202020204" pitchFamily="34" charset="0"/>
                <a:cs typeface="Arial" panose="020B0604020202020204" pitchFamily="34" charset="0"/>
              </a:rPr>
              <a:t>in overhead costs .</a:t>
            </a:r>
            <a:endParaRPr lang="en-US" sz="1650" dirty="0" smtClean="0">
              <a:latin typeface="Arial" panose="020B0604020202020204" pitchFamily="34" charset="0"/>
              <a:cs typeface="Arial" panose="020B0604020202020204" pitchFamily="34" charset="0"/>
            </a:endParaRPr>
          </a:p>
          <a:p>
            <a:pPr marL="3175">
              <a:buClr>
                <a:srgbClr val="00B050"/>
              </a:buClr>
            </a:pPr>
            <a:r>
              <a:rPr lang="en-US" sz="1650" b="1" dirty="0" smtClean="0">
                <a:solidFill>
                  <a:srgbClr val="FF0000"/>
                </a:solidFill>
                <a:latin typeface="Arial" panose="020B0604020202020204" pitchFamily="34" charset="0"/>
                <a:cs typeface="Arial" panose="020B0604020202020204" pitchFamily="34" charset="0"/>
              </a:rPr>
              <a:t>P4.1 – Task 01</a:t>
            </a:r>
            <a:r>
              <a:rPr lang="en-US" sz="1650" dirty="0" smtClean="0">
                <a:solidFill>
                  <a:srgbClr val="FF0000"/>
                </a:solidFill>
                <a:latin typeface="Arial" panose="020B0604020202020204" pitchFamily="34" charset="0"/>
                <a:cs typeface="Arial" panose="020B0604020202020204" pitchFamily="34" charset="0"/>
              </a:rPr>
              <a:t> – Create a Business proposal for the chosen development project covering the stages of the teaching content.</a:t>
            </a:r>
          </a:p>
          <a:p>
            <a:pPr marL="3175">
              <a:buClr>
                <a:srgbClr val="00B050"/>
              </a:buClr>
            </a:pPr>
            <a:r>
              <a:rPr lang="en-US" sz="1650" b="1" dirty="0" smtClean="0">
                <a:solidFill>
                  <a:srgbClr val="FF0000"/>
                </a:solidFill>
                <a:latin typeface="Arial" panose="020B0604020202020204" pitchFamily="34" charset="0"/>
                <a:cs typeface="Arial" panose="020B0604020202020204" pitchFamily="34" charset="0"/>
              </a:rPr>
              <a:t>D2.1 – Task 02 </a:t>
            </a:r>
            <a:r>
              <a:rPr lang="en-US" sz="1650" dirty="0" smtClean="0">
                <a:solidFill>
                  <a:srgbClr val="FF0000"/>
                </a:solidFill>
                <a:latin typeface="Arial" panose="020B0604020202020204" pitchFamily="34" charset="0"/>
                <a:cs typeface="Arial" panose="020B0604020202020204" pitchFamily="34" charset="0"/>
              </a:rPr>
              <a:t>– Propose within the presentation, a range of product success criteria based on viability and effectiveness.</a:t>
            </a:r>
            <a:endParaRPr lang="en-GB" sz="165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GB" sz="3600" dirty="0" smtClean="0"/>
              <a:t>P4.1 – Business </a:t>
            </a:r>
            <a:r>
              <a:rPr lang="en-US" sz="3600" dirty="0" smtClean="0"/>
              <a:t>Proposal</a:t>
            </a:r>
            <a:endParaRPr lang="en-GB" sz="3600" dirty="0"/>
          </a:p>
        </p:txBody>
      </p:sp>
    </p:spTree>
    <p:extLst>
      <p:ext uri="{BB962C8B-B14F-4D97-AF65-F5344CB8AC3E}">
        <p14:creationId xmlns:p14="http://schemas.microsoft.com/office/powerpoint/2010/main" val="1627139585"/>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993219356"/>
              </p:ext>
            </p:extLst>
          </p:nvPr>
        </p:nvGraphicFramePr>
        <p:xfrm>
          <a:off x="7182356" y="1052736"/>
          <a:ext cx="1638116" cy="5521512"/>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will be the next big thing?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Will I ever have a wearable technology</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does TV show these powerful Apps and I all have is Flappy Birds.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Can the Internet ever be brought down</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Is cloud computing the way to go to stop piracy.</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Over reliance on technology and the dangers of getting complacent.</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478423"/>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400" dirty="0" smtClean="0">
                <a:latin typeface="Arial" panose="020B0604020202020204" pitchFamily="34" charset="0"/>
                <a:cs typeface="Arial" panose="020B0604020202020204" pitchFamily="34" charset="0"/>
              </a:rPr>
              <a:t>Next you will have to </a:t>
            </a:r>
            <a:r>
              <a:rPr lang="en-US" sz="1400" dirty="0">
                <a:latin typeface="Arial" panose="020B0604020202020204" pitchFamily="34" charset="0"/>
                <a:cs typeface="Arial" panose="020B0604020202020204" pitchFamily="34" charset="0"/>
              </a:rPr>
              <a:t>deliver </a:t>
            </a:r>
            <a:r>
              <a:rPr lang="en-US" sz="1400" dirty="0" smtClean="0">
                <a:latin typeface="Arial" panose="020B0604020202020204" pitchFamily="34" charset="0"/>
                <a:cs typeface="Arial" panose="020B0604020202020204" pitchFamily="34" charset="0"/>
              </a:rPr>
              <a:t>your </a:t>
            </a:r>
            <a:r>
              <a:rPr lang="en-US" sz="1400" dirty="0">
                <a:latin typeface="Arial" panose="020B0604020202020204" pitchFamily="34" charset="0"/>
                <a:cs typeface="Arial" panose="020B0604020202020204" pitchFamily="34" charset="0"/>
              </a:rPr>
              <a:t>business proposal pitch to potential </a:t>
            </a:r>
            <a:r>
              <a:rPr lang="en-US" sz="1400" dirty="0" smtClean="0">
                <a:latin typeface="Arial" panose="020B0604020202020204" pitchFamily="34" charset="0"/>
                <a:cs typeface="Arial" panose="020B0604020202020204" pitchFamily="34" charset="0"/>
              </a:rPr>
              <a:t>stakeholders and gain constructive feedback from them on the manner, capacity, usefulness and viability f your proposed Internet of Everything device or App. </a:t>
            </a:r>
          </a:p>
          <a:p>
            <a:pPr marL="342900" indent="-342900">
              <a:buClr>
                <a:srgbClr val="00B050"/>
              </a:buClr>
              <a:buFont typeface="Wingdings 3" panose="05040102010807070707" pitchFamily="18" charset="2"/>
              <a:buChar char=""/>
            </a:pPr>
            <a:r>
              <a:rPr lang="en-US" sz="1400" dirty="0" smtClean="0">
                <a:latin typeface="Arial" panose="020B0604020202020204" pitchFamily="34" charset="0"/>
                <a:cs typeface="Arial" panose="020B0604020202020204" pitchFamily="34" charset="0"/>
              </a:rPr>
              <a:t>Your tutor needs to prepare a day for this pitch to be recorded and witnessed. You will engage </a:t>
            </a:r>
            <a:r>
              <a:rPr lang="en-US" sz="1400" dirty="0">
                <a:latin typeface="Arial" panose="020B0604020202020204" pitchFamily="34" charset="0"/>
                <a:cs typeface="Arial" panose="020B0604020202020204" pitchFamily="34" charset="0"/>
              </a:rPr>
              <a:t>with representatives from </a:t>
            </a:r>
            <a:r>
              <a:rPr lang="en-US" sz="1400" dirty="0" smtClean="0">
                <a:latin typeface="Arial" panose="020B0604020202020204" pitchFamily="34" charset="0"/>
                <a:cs typeface="Arial" panose="020B0604020202020204" pitchFamily="34" charset="0"/>
              </a:rPr>
              <a:t>the related industry or </a:t>
            </a:r>
            <a:r>
              <a:rPr lang="en-US" sz="1400" dirty="0">
                <a:latin typeface="Arial" panose="020B0604020202020204" pitchFamily="34" charset="0"/>
                <a:cs typeface="Arial" panose="020B0604020202020204" pitchFamily="34" charset="0"/>
              </a:rPr>
              <a:t>other representatives from industry </a:t>
            </a:r>
            <a:r>
              <a:rPr lang="en-US" sz="1400" dirty="0" smtClean="0">
                <a:latin typeface="Arial" panose="020B0604020202020204" pitchFamily="34" charset="0"/>
                <a:cs typeface="Arial" panose="020B0604020202020204" pitchFamily="34" charset="0"/>
              </a:rPr>
              <a:t>generally may </a:t>
            </a:r>
            <a:r>
              <a:rPr lang="en-US" sz="1400" dirty="0">
                <a:latin typeface="Arial" panose="020B0604020202020204" pitchFamily="34" charset="0"/>
                <a:cs typeface="Arial" panose="020B0604020202020204" pitchFamily="34" charset="0"/>
              </a:rPr>
              <a:t>be used for the purpose of the business proposal delivery </a:t>
            </a:r>
            <a:r>
              <a:rPr lang="en-US" sz="1400" dirty="0" smtClean="0">
                <a:latin typeface="Arial" panose="020B0604020202020204" pitchFamily="34" charset="0"/>
                <a:cs typeface="Arial" panose="020B0604020202020204" pitchFamily="34" charset="0"/>
              </a:rPr>
              <a:t>pitch.</a:t>
            </a:r>
          </a:p>
          <a:p>
            <a:pPr marL="342900" indent="-342900">
              <a:buClr>
                <a:srgbClr val="00B050"/>
              </a:buClr>
              <a:buFont typeface="Wingdings 3" panose="05040102010807070707" pitchFamily="18" charset="2"/>
              <a:buChar char=""/>
            </a:pPr>
            <a:r>
              <a:rPr lang="en-US" sz="1400" dirty="0" smtClean="0">
                <a:latin typeface="Arial" panose="020B0604020202020204" pitchFamily="34" charset="0"/>
                <a:cs typeface="Arial" panose="020B0604020202020204" pitchFamily="34" charset="0"/>
              </a:rPr>
              <a:t>Evidence for this criteria will </a:t>
            </a:r>
            <a:r>
              <a:rPr lang="en-US" sz="1400" dirty="0">
                <a:latin typeface="Arial" panose="020B0604020202020204" pitchFamily="34" charset="0"/>
                <a:cs typeface="Arial" panose="020B0604020202020204" pitchFamily="34" charset="0"/>
              </a:rPr>
              <a:t>be in the form of a presentation with detailed speaker notes with an accompanying witness statement or a video of conducting the business proposal pitch. Evidence of feedback from stakeholders must also be included</a:t>
            </a:r>
            <a:r>
              <a:rPr lang="en-US" sz="1400" dirty="0" smtClean="0">
                <a:latin typeface="Arial" panose="020B0604020202020204" pitchFamily="34" charset="0"/>
                <a:cs typeface="Arial" panose="020B0604020202020204" pitchFamily="34" charset="0"/>
              </a:rPr>
              <a:t>.</a:t>
            </a:r>
          </a:p>
          <a:p>
            <a:pPr marL="342900" indent="-342900">
              <a:buClr>
                <a:srgbClr val="00B050"/>
              </a:buClr>
              <a:buFont typeface="Wingdings 3" panose="05040102010807070707" pitchFamily="18" charset="2"/>
              <a:buChar char=""/>
            </a:pPr>
            <a:r>
              <a:rPr lang="en-US" sz="1400" dirty="0" smtClean="0">
                <a:latin typeface="Arial" panose="020B0604020202020204" pitchFamily="34" charset="0"/>
                <a:cs typeface="Arial" panose="020B0604020202020204" pitchFamily="34" charset="0"/>
              </a:rPr>
              <a:t>First you need to create the proposal, then you need to create a feedback document for the representatives to answer during and at the end of the proposal pitch</a:t>
            </a:r>
            <a:endParaRPr lang="en-US" sz="1400" dirty="0">
              <a:latin typeface="Arial" panose="020B0604020202020204" pitchFamily="34" charset="0"/>
              <a:cs typeface="Arial" panose="020B0604020202020204" pitchFamily="34" charset="0"/>
            </a:endParaRPr>
          </a:p>
          <a:p>
            <a:pPr>
              <a:buClr>
                <a:srgbClr val="00B050"/>
              </a:buClr>
            </a:pPr>
            <a:r>
              <a:rPr lang="en-US" sz="1400" b="1" dirty="0" smtClean="0">
                <a:solidFill>
                  <a:srgbClr val="FF0000"/>
                </a:solidFill>
                <a:latin typeface="Arial" panose="020B0604020202020204" pitchFamily="34" charset="0"/>
                <a:cs typeface="Arial" panose="020B0604020202020204" pitchFamily="34" charset="0"/>
              </a:rPr>
              <a:t>P5.1 – Task 03</a:t>
            </a:r>
            <a:r>
              <a:rPr lang="en-US" sz="1400" dirty="0" smtClean="0">
                <a:solidFill>
                  <a:srgbClr val="FF0000"/>
                </a:solidFill>
                <a:latin typeface="Arial" panose="020B0604020202020204" pitchFamily="34" charset="0"/>
                <a:cs typeface="Arial" panose="020B0604020202020204" pitchFamily="34" charset="0"/>
              </a:rPr>
              <a:t> – Create a feedback document that will allow you to gain feedback from the business representatives.</a:t>
            </a:r>
          </a:p>
          <a:p>
            <a:pPr marL="342900" indent="-342900">
              <a:buClr>
                <a:srgbClr val="00B050"/>
              </a:buClr>
              <a:buFont typeface="Wingdings 3" panose="05040102010807070707" pitchFamily="18" charset="2"/>
              <a:buChar char=""/>
            </a:pPr>
            <a:r>
              <a:rPr lang="en-US" sz="1400" dirty="0" smtClean="0">
                <a:latin typeface="Arial" panose="020B0604020202020204" pitchFamily="34" charset="0"/>
                <a:cs typeface="Arial" panose="020B0604020202020204" pitchFamily="34" charset="0"/>
              </a:rPr>
              <a:t>This document needs to be in the form of a questionnaire that contains at least 6 questions that should be asked during the pitch, such as depth of the problem explained, need for the device covered, target audience researched, other products on the market indicated with their limitations discussed.</a:t>
            </a:r>
          </a:p>
          <a:p>
            <a:pPr marL="342900" indent="-342900">
              <a:buClr>
                <a:srgbClr val="00B050"/>
              </a:buClr>
              <a:buFont typeface="Wingdings 3" panose="05040102010807070707" pitchFamily="18" charset="2"/>
              <a:buChar char=""/>
            </a:pPr>
            <a:r>
              <a:rPr lang="en-US" sz="1400" dirty="0" smtClean="0">
                <a:latin typeface="Arial" panose="020B0604020202020204" pitchFamily="34" charset="0"/>
                <a:cs typeface="Arial" panose="020B0604020202020204" pitchFamily="34" charset="0"/>
              </a:rPr>
              <a:t>This should be followed by at least 6 questions that they answer after the pitch such as viability of the proposal, quality of the delivery, technical and connectivity details researched and explained in a manner suited to the audience.</a:t>
            </a:r>
          </a:p>
          <a:p>
            <a:pPr marL="342900" indent="-342900">
              <a:buClr>
                <a:srgbClr val="00B050"/>
              </a:buClr>
              <a:buFont typeface="Wingdings 3" panose="05040102010807070707" pitchFamily="18" charset="2"/>
              <a:buChar char=""/>
            </a:pPr>
            <a:r>
              <a:rPr lang="en-US" sz="1400" b="1" dirty="0" smtClean="0">
                <a:latin typeface="Arial" panose="020B0604020202020204" pitchFamily="34" charset="0"/>
                <a:cs typeface="Arial" panose="020B0604020202020204" pitchFamily="34" charset="0"/>
              </a:rPr>
              <a:t>At least 2 questions specifically need to be about the stakeholder considerations for your product.</a:t>
            </a:r>
            <a:endParaRPr lang="en-GB" sz="1400" b="1" dirty="0"/>
          </a:p>
        </p:txBody>
      </p:sp>
      <p:sp>
        <p:nvSpPr>
          <p:cNvPr id="8" name="Title 2"/>
          <p:cNvSpPr>
            <a:spLocks noGrp="1"/>
          </p:cNvSpPr>
          <p:nvPr>
            <p:ph type="title"/>
          </p:nvPr>
        </p:nvSpPr>
        <p:spPr>
          <a:xfrm>
            <a:off x="70266" y="72008"/>
            <a:ext cx="8859452" cy="548680"/>
          </a:xfrm>
        </p:spPr>
        <p:txBody>
          <a:bodyPr>
            <a:noAutofit/>
          </a:bodyPr>
          <a:lstStyle/>
          <a:p>
            <a:r>
              <a:rPr lang="en-GB" sz="3600" dirty="0" smtClean="0"/>
              <a:t>P5.1 – The </a:t>
            </a:r>
            <a:r>
              <a:rPr lang="en-US" sz="3600" dirty="0" smtClean="0"/>
              <a:t>Pitch</a:t>
            </a:r>
            <a:endParaRPr lang="en-GB" sz="3600" dirty="0"/>
          </a:p>
        </p:txBody>
      </p:sp>
    </p:spTree>
    <p:extLst>
      <p:ext uri="{BB962C8B-B14F-4D97-AF65-F5344CB8AC3E}">
        <p14:creationId xmlns:p14="http://schemas.microsoft.com/office/powerpoint/2010/main" val="2214182121"/>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993219356"/>
              </p:ext>
            </p:extLst>
          </p:nvPr>
        </p:nvGraphicFramePr>
        <p:xfrm>
          <a:off x="7182356" y="1052736"/>
          <a:ext cx="1638116" cy="5521512"/>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will be the next big thing?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Will I ever have a wearable technology</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does TV show these powerful Apps and I all have is Flappy Birds.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Can the Internet ever be brought down</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Is cloud computing the way to go to stop piracy.</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Over reliance on technology and the dangers of getting complacent.</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670783"/>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450" dirty="0" smtClean="0">
                <a:latin typeface="Arial" panose="020B0604020202020204" pitchFamily="34" charset="0"/>
                <a:cs typeface="Arial" panose="020B0604020202020204" pitchFamily="34" charset="0"/>
              </a:rPr>
              <a:t>Next, in the day of the pitch, you will need to present the proposal. Things you need to be wary of to make the pitch more entertaining, more engaging and more constructive include:</a:t>
            </a:r>
          </a:p>
          <a:p>
            <a:pPr marL="342900" indent="-342900">
              <a:buClr>
                <a:srgbClr val="00B050"/>
              </a:buClr>
              <a:buFont typeface="Wingdings 3" panose="05040102010807070707" pitchFamily="18" charset="2"/>
              <a:buChar char=""/>
            </a:pPr>
            <a:r>
              <a:rPr lang="en-US" sz="1450" b="1" dirty="0" smtClean="0">
                <a:latin typeface="Arial" panose="020B0604020202020204" pitchFamily="34" charset="0"/>
                <a:cs typeface="Arial" panose="020B0604020202020204" pitchFamily="34" charset="0"/>
              </a:rPr>
              <a:t>Body Language</a:t>
            </a:r>
            <a:r>
              <a:rPr lang="en-US" sz="1450" dirty="0" smtClean="0">
                <a:latin typeface="Arial" panose="020B0604020202020204" pitchFamily="34" charset="0"/>
                <a:cs typeface="Arial" panose="020B0604020202020204" pitchFamily="34" charset="0"/>
              </a:rPr>
              <a:t> – Put effort into it, enthusiasm, do not just read what it on the script, demonstrate with gestures and mannerisms.</a:t>
            </a:r>
          </a:p>
          <a:p>
            <a:pPr marL="342900" indent="-342900">
              <a:buClr>
                <a:srgbClr val="00B050"/>
              </a:buClr>
              <a:buFont typeface="Wingdings 3" panose="05040102010807070707" pitchFamily="18" charset="2"/>
              <a:buChar char=""/>
            </a:pPr>
            <a:r>
              <a:rPr lang="en-US" sz="1450" b="1" dirty="0" smtClean="0">
                <a:latin typeface="Arial" panose="020B0604020202020204" pitchFamily="34" charset="0"/>
                <a:cs typeface="Arial" panose="020B0604020202020204" pitchFamily="34" charset="0"/>
              </a:rPr>
              <a:t>How to deliver</a:t>
            </a:r>
            <a:r>
              <a:rPr lang="en-US" sz="1450" dirty="0" smtClean="0">
                <a:latin typeface="Arial" panose="020B0604020202020204" pitchFamily="34" charset="0"/>
                <a:cs typeface="Arial" panose="020B0604020202020204" pitchFamily="34" charset="0"/>
              </a:rPr>
              <a:t> – do not read what is on the board, give them time to read it, use examples, images, videos, sound files to listen to, music or voiceover. </a:t>
            </a:r>
          </a:p>
          <a:p>
            <a:pPr marL="342900" indent="-342900">
              <a:buClr>
                <a:srgbClr val="00B050"/>
              </a:buClr>
              <a:buFont typeface="Wingdings 3" panose="05040102010807070707" pitchFamily="18" charset="2"/>
              <a:buChar char=""/>
            </a:pPr>
            <a:r>
              <a:rPr lang="en-US" sz="1450" b="1" dirty="0" smtClean="0">
                <a:latin typeface="Arial" panose="020B0604020202020204" pitchFamily="34" charset="0"/>
                <a:cs typeface="Arial" panose="020B0604020202020204" pitchFamily="34" charset="0"/>
              </a:rPr>
              <a:t>Getting physical</a:t>
            </a:r>
            <a:r>
              <a:rPr lang="en-US" sz="1450" dirty="0" smtClean="0">
                <a:latin typeface="Arial" panose="020B0604020202020204" pitchFamily="34" charset="0"/>
                <a:cs typeface="Arial" panose="020B0604020202020204" pitchFamily="34" charset="0"/>
              </a:rPr>
              <a:t> – Prepare a model to demonstrate size of the device to give the panel a better feeling of what the device is likely to look and feel like.</a:t>
            </a:r>
          </a:p>
          <a:p>
            <a:pPr marL="342900" indent="-342900">
              <a:buClr>
                <a:srgbClr val="00B050"/>
              </a:buClr>
              <a:buFont typeface="Wingdings 3" panose="05040102010807070707" pitchFamily="18" charset="2"/>
              <a:buChar char=""/>
            </a:pPr>
            <a:r>
              <a:rPr lang="en-US" sz="1450" b="1" dirty="0" smtClean="0">
                <a:latin typeface="Arial" panose="020B0604020202020204" pitchFamily="34" charset="0"/>
                <a:cs typeface="Arial" panose="020B0604020202020204" pitchFamily="34" charset="0"/>
              </a:rPr>
              <a:t>Presentation method </a:t>
            </a:r>
            <a:r>
              <a:rPr lang="en-US" sz="1450" dirty="0" smtClean="0">
                <a:latin typeface="Arial" panose="020B0604020202020204" pitchFamily="34" charset="0"/>
                <a:cs typeface="Arial" panose="020B0604020202020204" pitchFamily="34" charset="0"/>
              </a:rPr>
              <a:t>– do not overkill on your PPT skills, different slide transitions, being too wordy per slide, lack of emphasis. DO not get in the way of the presentation, change tact if they are not engaging with the product, hit then with problems and solutions. Make it look like you did the research.</a:t>
            </a:r>
          </a:p>
          <a:p>
            <a:pPr marL="342900" indent="-342900">
              <a:buClr>
                <a:srgbClr val="00B050"/>
              </a:buClr>
              <a:buFont typeface="Wingdings 3" panose="05040102010807070707" pitchFamily="18" charset="2"/>
              <a:buChar char=""/>
            </a:pPr>
            <a:r>
              <a:rPr lang="en-US" sz="1450" b="1" dirty="0" smtClean="0"/>
              <a:t>Delivery style</a:t>
            </a:r>
            <a:r>
              <a:rPr lang="en-US" sz="1450" dirty="0" smtClean="0"/>
              <a:t> – Beginning, middle and end, give then notes afterwards, not during. Bullet points not paragraphs, facts not guesses. Do not look at the board except when moving the presentation on.</a:t>
            </a:r>
          </a:p>
          <a:p>
            <a:pPr marL="342900" indent="-342900">
              <a:buClr>
                <a:srgbClr val="00B050"/>
              </a:buClr>
              <a:buFont typeface="Wingdings 3" panose="05040102010807070707" pitchFamily="18" charset="2"/>
              <a:buChar char=""/>
            </a:pPr>
            <a:r>
              <a:rPr lang="en-US" sz="1450" b="1" dirty="0" smtClean="0"/>
              <a:t>Let them do some of the work</a:t>
            </a:r>
            <a:r>
              <a:rPr lang="en-US" sz="1450" dirty="0" smtClean="0"/>
              <a:t> - Ask for understanding before moving on, let them ask questions, they like to hear themselves.</a:t>
            </a:r>
          </a:p>
          <a:p>
            <a:pPr marL="342900" indent="-342900">
              <a:buClr>
                <a:srgbClr val="00B050"/>
              </a:buClr>
              <a:buFont typeface="Wingdings 3" panose="05040102010807070707" pitchFamily="18" charset="2"/>
              <a:buChar char=""/>
            </a:pPr>
            <a:r>
              <a:rPr lang="en-US" sz="1450" b="1" dirty="0" smtClean="0"/>
              <a:t>Feedback</a:t>
            </a:r>
            <a:r>
              <a:rPr lang="en-US" sz="1450" dirty="0" smtClean="0"/>
              <a:t> – Make the written feedback be quantitative and qualitative. More importantly make it directed and constructive on the product proposal and on the pitch manner.</a:t>
            </a:r>
          </a:p>
          <a:p>
            <a:pPr>
              <a:buClr>
                <a:srgbClr val="00B050"/>
              </a:buClr>
            </a:pPr>
            <a:r>
              <a:rPr lang="en-US" sz="1450" b="1" dirty="0" smtClean="0">
                <a:solidFill>
                  <a:srgbClr val="FF0000"/>
                </a:solidFill>
              </a:rPr>
              <a:t>P5.2 - Task 04 – </a:t>
            </a:r>
            <a:r>
              <a:rPr lang="en-US" sz="1450" dirty="0" smtClean="0">
                <a:solidFill>
                  <a:srgbClr val="FF0000"/>
                </a:solidFill>
              </a:rPr>
              <a:t>Pitch your proposal to an interested target group, and gain constructive product and verbal and written pitch feedback from each member of the group. Have this videoed by your tutor and a witness statement filled in.</a:t>
            </a:r>
            <a:endParaRPr lang="en-GB" sz="145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GB" sz="3600" dirty="0" smtClean="0"/>
              <a:t>P5.2 – The </a:t>
            </a:r>
            <a:r>
              <a:rPr lang="en-US" sz="3600" dirty="0" smtClean="0"/>
              <a:t>Pitch</a:t>
            </a:r>
            <a:endParaRPr lang="en-GB" sz="3600" dirty="0"/>
          </a:p>
        </p:txBody>
      </p:sp>
    </p:spTree>
    <p:extLst>
      <p:ext uri="{BB962C8B-B14F-4D97-AF65-F5344CB8AC3E}">
        <p14:creationId xmlns:p14="http://schemas.microsoft.com/office/powerpoint/2010/main" val="384134530"/>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993219356"/>
              </p:ext>
            </p:extLst>
          </p:nvPr>
        </p:nvGraphicFramePr>
        <p:xfrm>
          <a:off x="7182356" y="1052736"/>
          <a:ext cx="1638116" cy="5521512"/>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will be the next big thing?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Will I ever have a wearable technology</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does TV show these powerful Apps and I all have is Flappy Birds.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Can the Internet ever be brought down</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Is cloud computing the way to go to stop piracy.</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Over reliance on technology and the dangers of getting complacent.</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355312"/>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Now the pitch is done, you need to take the feedback and assess it. You should have at least 4 feedback statements and the verbal videoed feedback to work from.</a:t>
            </a:r>
          </a:p>
          <a:p>
            <a:pPr>
              <a:buClr>
                <a:srgbClr val="00B050"/>
              </a:buClr>
            </a:pPr>
            <a:r>
              <a:rPr lang="en-US" b="1" dirty="0" smtClean="0">
                <a:solidFill>
                  <a:srgbClr val="FF0000"/>
                </a:solidFill>
                <a:latin typeface="Arial" panose="020B0604020202020204" pitchFamily="34" charset="0"/>
                <a:cs typeface="Arial" panose="020B0604020202020204" pitchFamily="34" charset="0"/>
              </a:rPr>
              <a:t>M3.1 – Task 05 </a:t>
            </a:r>
            <a:r>
              <a:rPr lang="en-US" dirty="0" smtClean="0">
                <a:solidFill>
                  <a:srgbClr val="FF0000"/>
                </a:solidFill>
                <a:latin typeface="Arial" panose="020B0604020202020204" pitchFamily="34" charset="0"/>
                <a:cs typeface="Arial" panose="020B0604020202020204" pitchFamily="34" charset="0"/>
              </a:rPr>
              <a:t>– Using the feedback, create a report which explain the comments made, stating whether you agree with the comments, and how each comment made could benefit the product and pitch.</a:t>
            </a:r>
          </a:p>
          <a:p>
            <a:pPr marL="342900" indent="-342900">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For this you need to write the question, the responses and comment on each f the responses on whether you agree or disagree, how the comments made would benefit the product and pitch and whether you feel the comments made are valid. At the end of this you need to assess the verbal feedback during the pitch and make comments on the benefits and validity of these, stating who said it and why the comment was necessary in terms of the product or the pitch.</a:t>
            </a:r>
          </a:p>
          <a:p>
            <a:pPr marL="342900" indent="-342900">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Within this report you will need to be able to highlight and answer the following:</a:t>
            </a:r>
          </a:p>
          <a:p>
            <a:pPr marL="630238" lvl="1" indent="-280988">
              <a:buClr>
                <a:srgbClr val="00B050"/>
              </a:buClr>
              <a:buFont typeface="Arial" panose="020B0604020202020204" pitchFamily="34" charset="0"/>
              <a:buChar char="•"/>
            </a:pPr>
            <a:r>
              <a:rPr lang="en-US" dirty="0" smtClean="0">
                <a:latin typeface="Arial" panose="020B0604020202020204" pitchFamily="34" charset="0"/>
                <a:cs typeface="Arial" panose="020B0604020202020204" pitchFamily="34" charset="0"/>
              </a:rPr>
              <a:t>Identify </a:t>
            </a:r>
            <a:r>
              <a:rPr lang="en-US" dirty="0">
                <a:latin typeface="Arial" panose="020B0604020202020204" pitchFamily="34" charset="0"/>
                <a:cs typeface="Arial" panose="020B0604020202020204" pitchFamily="34" charset="0"/>
              </a:rPr>
              <a:t>types of problems</a:t>
            </a:r>
          </a:p>
          <a:p>
            <a:pPr marL="630238" lvl="1" indent="-280988">
              <a:buClr>
                <a:srgbClr val="00B050"/>
              </a:buClr>
              <a:buFont typeface="Arial" panose="020B0604020202020204" pitchFamily="34" charset="0"/>
              <a:buChar char="•"/>
            </a:pPr>
            <a:r>
              <a:rPr lang="en-US" dirty="0" smtClean="0">
                <a:latin typeface="Arial" panose="020B0604020202020204" pitchFamily="34" charset="0"/>
                <a:cs typeface="Arial" panose="020B0604020202020204" pitchFamily="34" charset="0"/>
              </a:rPr>
              <a:t>Determine </a:t>
            </a:r>
            <a:r>
              <a:rPr lang="en-US" dirty="0">
                <a:latin typeface="Arial" panose="020B0604020202020204" pitchFamily="34" charset="0"/>
                <a:cs typeface="Arial" panose="020B0604020202020204" pitchFamily="34" charset="0"/>
              </a:rPr>
              <a:t>consistency of </a:t>
            </a:r>
            <a:r>
              <a:rPr lang="en-US" dirty="0" smtClean="0">
                <a:latin typeface="Arial" panose="020B0604020202020204" pitchFamily="34" charset="0"/>
                <a:cs typeface="Arial" panose="020B0604020202020204" pitchFamily="34" charset="0"/>
              </a:rPr>
              <a:t>comments</a:t>
            </a:r>
            <a:endParaRPr lang="en-US" dirty="0">
              <a:latin typeface="Arial" panose="020B0604020202020204" pitchFamily="34" charset="0"/>
              <a:cs typeface="Arial" panose="020B0604020202020204" pitchFamily="34" charset="0"/>
            </a:endParaRPr>
          </a:p>
        </p:txBody>
      </p:sp>
      <p:sp>
        <p:nvSpPr>
          <p:cNvPr id="8" name="Title 2"/>
          <p:cNvSpPr>
            <a:spLocks noGrp="1"/>
          </p:cNvSpPr>
          <p:nvPr>
            <p:ph type="title"/>
          </p:nvPr>
        </p:nvSpPr>
        <p:spPr>
          <a:xfrm>
            <a:off x="70266" y="72008"/>
            <a:ext cx="8859452" cy="548680"/>
          </a:xfrm>
        </p:spPr>
        <p:txBody>
          <a:bodyPr>
            <a:noAutofit/>
          </a:bodyPr>
          <a:lstStyle/>
          <a:p>
            <a:r>
              <a:rPr lang="en-GB" sz="3600" dirty="0" smtClean="0"/>
              <a:t>M3.1 – Proposal </a:t>
            </a:r>
            <a:r>
              <a:rPr lang="en-US" sz="3600" dirty="0" smtClean="0"/>
              <a:t>Feedback</a:t>
            </a:r>
            <a:endParaRPr lang="en-GB" sz="3600" dirty="0"/>
          </a:p>
        </p:txBody>
      </p:sp>
    </p:spTree>
    <p:extLst>
      <p:ext uri="{BB962C8B-B14F-4D97-AF65-F5344CB8AC3E}">
        <p14:creationId xmlns:p14="http://schemas.microsoft.com/office/powerpoint/2010/main" val="2636423520"/>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993219356"/>
              </p:ext>
            </p:extLst>
          </p:nvPr>
        </p:nvGraphicFramePr>
        <p:xfrm>
          <a:off x="7182356" y="1052736"/>
          <a:ext cx="1638116" cy="5521512"/>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will be the next big thing?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Will I ever have a wearable technology</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does TV show these powerful Apps and I all have is Flappy Birds.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Can the Internet ever be brought down</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Is cloud computing the way to go to stop piracy.</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Over reliance on technology and the dangers of getting complacent.</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355312"/>
          </a:xfrm>
          <a:prstGeom prst="rect">
            <a:avLst/>
          </a:prstGeom>
        </p:spPr>
        <p:txBody>
          <a:bodyPr wrap="square">
            <a:spAutoFit/>
          </a:bodyPr>
          <a:lstStyle/>
          <a:p>
            <a:pPr>
              <a:buClr>
                <a:srgbClr val="00B050"/>
              </a:buClr>
            </a:pPr>
            <a:r>
              <a:rPr lang="en-US" b="1" dirty="0" smtClean="0">
                <a:solidFill>
                  <a:srgbClr val="FF0000"/>
                </a:solidFill>
                <a:latin typeface="Arial" panose="020B0604020202020204" pitchFamily="34" charset="0"/>
                <a:cs typeface="Arial" panose="020B0604020202020204" pitchFamily="34" charset="0"/>
              </a:rPr>
              <a:t>M3.2 – Task 06 </a:t>
            </a:r>
            <a:r>
              <a:rPr lang="en-US" dirty="0" smtClean="0">
                <a:solidFill>
                  <a:srgbClr val="FF0000"/>
                </a:solidFill>
                <a:latin typeface="Arial" panose="020B0604020202020204" pitchFamily="34" charset="0"/>
                <a:cs typeface="Arial" panose="020B0604020202020204" pitchFamily="34" charset="0"/>
              </a:rPr>
              <a:t>– Based on the assessed written and verbal peer feedback, revise the business proposal reflecting the stakeholder feedback.</a:t>
            </a:r>
          </a:p>
          <a:p>
            <a:pPr marL="342900" indent="-342900">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The </a:t>
            </a:r>
            <a:r>
              <a:rPr lang="en-US" dirty="0">
                <a:latin typeface="Arial" panose="020B0604020202020204" pitchFamily="34" charset="0"/>
                <a:cs typeface="Arial" panose="020B0604020202020204" pitchFamily="34" charset="0"/>
              </a:rPr>
              <a:t>evidence will be the revised business proposal with a rationale for decisions made based on the feedback</a:t>
            </a:r>
            <a:r>
              <a:rPr lang="en-US" dirty="0" smtClean="0">
                <a:latin typeface="Arial" panose="020B0604020202020204" pitchFamily="34" charset="0"/>
                <a:cs typeface="Arial" panose="020B0604020202020204" pitchFamily="34" charset="0"/>
              </a:rPr>
              <a:t>. Take each change and evidence before and after, with an explanation of why you changed the proposal, and how the revised version is more professional or clear in terms of reinforcing the technical details of the product or the benefits to the target audience.</a:t>
            </a:r>
          </a:p>
          <a:p>
            <a:pPr marL="342900" indent="-342900">
              <a:buClr>
                <a:srgbClr val="00B050"/>
              </a:buClr>
              <a:buFont typeface="Wingdings 3" panose="05040102010807070707" pitchFamily="18" charset="2"/>
              <a:buChar char=""/>
            </a:pPr>
            <a:r>
              <a:rPr lang="en-US" dirty="0">
                <a:latin typeface="Arial" panose="020B0604020202020204" pitchFamily="34" charset="0"/>
                <a:cs typeface="Arial" panose="020B0604020202020204" pitchFamily="34" charset="0"/>
              </a:rPr>
              <a:t>Within this </a:t>
            </a:r>
            <a:r>
              <a:rPr lang="en-US" dirty="0" smtClean="0">
                <a:latin typeface="Arial" panose="020B0604020202020204" pitchFamily="34" charset="0"/>
                <a:cs typeface="Arial" panose="020B0604020202020204" pitchFamily="34" charset="0"/>
              </a:rPr>
              <a:t>section </a:t>
            </a:r>
            <a:r>
              <a:rPr lang="en-US" dirty="0">
                <a:latin typeface="Arial" panose="020B0604020202020204" pitchFamily="34" charset="0"/>
                <a:cs typeface="Arial" panose="020B0604020202020204" pitchFamily="34" charset="0"/>
              </a:rPr>
              <a:t>you will need to be </a:t>
            </a:r>
            <a:r>
              <a:rPr lang="en-US" dirty="0" smtClean="0">
                <a:latin typeface="Arial" panose="020B0604020202020204" pitchFamily="34" charset="0"/>
                <a:cs typeface="Arial" panose="020B0604020202020204" pitchFamily="34" charset="0"/>
              </a:rPr>
              <a:t>measured on your ability to explain, highlight </a:t>
            </a:r>
            <a:r>
              <a:rPr lang="en-US" dirty="0">
                <a:latin typeface="Arial" panose="020B0604020202020204" pitchFamily="34" charset="0"/>
                <a:cs typeface="Arial" panose="020B0604020202020204" pitchFamily="34" charset="0"/>
              </a:rPr>
              <a:t>and answer the following:</a:t>
            </a:r>
          </a:p>
          <a:p>
            <a:pPr marL="568325" indent="-280988">
              <a:buClr>
                <a:srgbClr val="00B050"/>
              </a:buClr>
              <a:buFont typeface="Arial" panose="020B0604020202020204" pitchFamily="34" charset="0"/>
              <a:buChar char="•"/>
            </a:pPr>
            <a:r>
              <a:rPr lang="en-US" dirty="0" smtClean="0">
                <a:latin typeface="Arial" panose="020B0604020202020204" pitchFamily="34" charset="0"/>
                <a:cs typeface="Arial" panose="020B0604020202020204" pitchFamily="34" charset="0"/>
              </a:rPr>
              <a:t>Decision </a:t>
            </a:r>
            <a:r>
              <a:rPr lang="en-US" dirty="0">
                <a:latin typeface="Arial" panose="020B0604020202020204" pitchFamily="34" charset="0"/>
                <a:cs typeface="Arial" panose="020B0604020202020204" pitchFamily="34" charset="0"/>
              </a:rPr>
              <a:t>on whether the proposal is still viable</a:t>
            </a:r>
          </a:p>
          <a:p>
            <a:pPr marL="568325" indent="-280988">
              <a:buClr>
                <a:srgbClr val="00B050"/>
              </a:buClr>
              <a:buFont typeface="Arial" panose="020B0604020202020204" pitchFamily="34" charset="0"/>
              <a:buChar char="•"/>
            </a:pPr>
            <a:r>
              <a:rPr lang="en-US" dirty="0" smtClean="0">
                <a:latin typeface="Arial" panose="020B0604020202020204" pitchFamily="34" charset="0"/>
                <a:cs typeface="Arial" panose="020B0604020202020204" pitchFamily="34" charset="0"/>
              </a:rPr>
              <a:t>Make </a:t>
            </a:r>
            <a:r>
              <a:rPr lang="en-US" dirty="0">
                <a:latin typeface="Arial" panose="020B0604020202020204" pitchFamily="34" charset="0"/>
                <a:cs typeface="Arial" panose="020B0604020202020204" pitchFamily="34" charset="0"/>
              </a:rPr>
              <a:t>changes to proposal in line with feedback and viability </a:t>
            </a:r>
            <a:r>
              <a:rPr lang="en-US" dirty="0" smtClean="0">
                <a:latin typeface="Arial" panose="020B0604020202020204" pitchFamily="34" charset="0"/>
                <a:cs typeface="Arial" panose="020B0604020202020204" pitchFamily="34" charset="0"/>
              </a:rPr>
              <a:t>considerations</a:t>
            </a:r>
          </a:p>
          <a:p>
            <a:pPr>
              <a:buClr>
                <a:srgbClr val="00B050"/>
              </a:buClr>
            </a:pPr>
            <a:r>
              <a:rPr lang="en-US" b="1" dirty="0" smtClean="0">
                <a:solidFill>
                  <a:srgbClr val="FF0000"/>
                </a:solidFill>
                <a:latin typeface="Arial" panose="020B0604020202020204" pitchFamily="34" charset="0"/>
                <a:cs typeface="Arial" panose="020B0604020202020204" pitchFamily="34" charset="0"/>
              </a:rPr>
              <a:t>M3.3 – Task 07</a:t>
            </a:r>
            <a:r>
              <a:rPr lang="en-US" dirty="0" smtClean="0">
                <a:solidFill>
                  <a:srgbClr val="FF0000"/>
                </a:solidFill>
                <a:latin typeface="Arial" panose="020B0604020202020204" pitchFamily="34" charset="0"/>
                <a:cs typeface="Arial" panose="020B0604020202020204" pitchFamily="34" charset="0"/>
              </a:rPr>
              <a:t> – Based on Part 6 of the Proposal, be specific about whether the stakeholders agreed on your assessment of the Stakeholder considerations, comment on the specific comments on these.</a:t>
            </a:r>
            <a:endParaRPr lang="en-US" dirty="0">
              <a:solidFill>
                <a:srgbClr val="FF0000"/>
              </a:solidFill>
              <a:latin typeface="Arial" panose="020B0604020202020204" pitchFamily="34" charset="0"/>
              <a:cs typeface="Arial" panose="020B0604020202020204" pitchFamily="34" charset="0"/>
            </a:endParaRPr>
          </a:p>
        </p:txBody>
      </p:sp>
      <p:sp>
        <p:nvSpPr>
          <p:cNvPr id="8" name="Title 2"/>
          <p:cNvSpPr>
            <a:spLocks noGrp="1"/>
          </p:cNvSpPr>
          <p:nvPr>
            <p:ph type="title"/>
          </p:nvPr>
        </p:nvSpPr>
        <p:spPr>
          <a:xfrm>
            <a:off x="70266" y="72008"/>
            <a:ext cx="8859452" cy="548680"/>
          </a:xfrm>
        </p:spPr>
        <p:txBody>
          <a:bodyPr>
            <a:noAutofit/>
          </a:bodyPr>
          <a:lstStyle/>
          <a:p>
            <a:r>
              <a:rPr lang="en-GB" sz="3600" dirty="0" smtClean="0"/>
              <a:t>M3.2 </a:t>
            </a:r>
            <a:r>
              <a:rPr lang="en-GB" sz="3600" dirty="0"/>
              <a:t>– Proposal </a:t>
            </a:r>
            <a:r>
              <a:rPr lang="en-US" sz="3600" dirty="0" smtClean="0"/>
              <a:t>Feedback</a:t>
            </a:r>
            <a:endParaRPr lang="en-GB" sz="3600" dirty="0"/>
          </a:p>
        </p:txBody>
      </p:sp>
    </p:spTree>
    <p:extLst>
      <p:ext uri="{BB962C8B-B14F-4D97-AF65-F5344CB8AC3E}">
        <p14:creationId xmlns:p14="http://schemas.microsoft.com/office/powerpoint/2010/main" val="1708683004"/>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993219356"/>
              </p:ext>
            </p:extLst>
          </p:nvPr>
        </p:nvGraphicFramePr>
        <p:xfrm>
          <a:off x="7182356" y="1052736"/>
          <a:ext cx="1638116" cy="5521512"/>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will be the next big thing?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Will I ever have a wearable technology</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does TV show these powerful Apps and I all have is Flappy Birds.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Can the Internet ever be brought down</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Is cloud computing the way to go to stop piracy.</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Over reliance on technology and the dangers of getting complacent.</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712333"/>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650" dirty="0" smtClean="0">
                <a:latin typeface="Arial" panose="020B0604020202020204" pitchFamily="34" charset="0"/>
                <a:cs typeface="Arial" panose="020B0604020202020204" pitchFamily="34" charset="0"/>
              </a:rPr>
              <a:t>For Distinction D2.2 you are </a:t>
            </a:r>
            <a:r>
              <a:rPr lang="en-US" sz="1650" dirty="0">
                <a:latin typeface="Arial" panose="020B0604020202020204" pitchFamily="34" charset="0"/>
                <a:cs typeface="Arial" panose="020B0604020202020204" pitchFamily="34" charset="0"/>
              </a:rPr>
              <a:t>required to evaluate the success criteria that would confirm the sustainability of the development project. The success criteria should provide a stakeholder with a good indication as to how to measure the success </a:t>
            </a:r>
            <a:r>
              <a:rPr lang="en-US" sz="1650" dirty="0"/>
              <a:t>of the development and therefore should be measurable</a:t>
            </a:r>
            <a:r>
              <a:rPr lang="en-US" sz="1650" dirty="0" smtClean="0"/>
              <a:t>.</a:t>
            </a:r>
          </a:p>
          <a:p>
            <a:pPr marL="342900" indent="-342900">
              <a:buClr>
                <a:srgbClr val="00B050"/>
              </a:buClr>
              <a:buFont typeface="Wingdings 3" panose="05040102010807070707" pitchFamily="18" charset="2"/>
              <a:buChar char=""/>
            </a:pPr>
            <a:r>
              <a:rPr lang="en-US" sz="1650" dirty="0" smtClean="0"/>
              <a:t>The success criteria proposed was part of P4 section 6. Take these, the comments made on them by the panel and create a report that comments on the comments made, and describe and conform the sustainability of the development project.</a:t>
            </a:r>
            <a:endParaRPr lang="en-GB" sz="1650" dirty="0" smtClean="0"/>
          </a:p>
          <a:p>
            <a:pPr>
              <a:buClr>
                <a:srgbClr val="00B050"/>
              </a:buClr>
            </a:pPr>
            <a:r>
              <a:rPr lang="en-US" sz="1650" b="1" dirty="0" smtClean="0">
                <a:solidFill>
                  <a:srgbClr val="FF0000"/>
                </a:solidFill>
                <a:latin typeface="Arial" panose="020B0604020202020204" pitchFamily="34" charset="0"/>
                <a:cs typeface="Arial" panose="020B0604020202020204" pitchFamily="34" charset="0"/>
              </a:rPr>
              <a:t>D2.2 – Task 08 – </a:t>
            </a:r>
            <a:r>
              <a:rPr lang="en-US" sz="1650" dirty="0" smtClean="0">
                <a:solidFill>
                  <a:srgbClr val="FF0000"/>
                </a:solidFill>
                <a:latin typeface="Arial" panose="020B0604020202020204" pitchFamily="34" charset="0"/>
                <a:cs typeface="Arial" panose="020B0604020202020204" pitchFamily="34" charset="0"/>
              </a:rPr>
              <a:t>Evaluate the Success Criteria, confirming the sustainability of the development project, demonstrating with a good indication on how to be able to measure the projects success.</a:t>
            </a:r>
          </a:p>
          <a:p>
            <a:pPr marL="342900" indent="-342900">
              <a:buClr>
                <a:srgbClr val="00B050"/>
              </a:buClr>
              <a:buFont typeface="Wingdings 3" panose="05040102010807070707" pitchFamily="18" charset="2"/>
              <a:buChar char=""/>
            </a:pPr>
            <a:r>
              <a:rPr lang="en-US" sz="1650" dirty="0" smtClean="0">
                <a:latin typeface="Arial" panose="020B0604020202020204" pitchFamily="34" charset="0"/>
                <a:cs typeface="Arial" panose="020B0604020202020204" pitchFamily="34" charset="0"/>
              </a:rPr>
              <a:t>Add to your report the following headings and explain each in line with the proposal, the pitch and the long term success of the product:</a:t>
            </a:r>
          </a:p>
          <a:p>
            <a:pPr marL="630238" indent="-284163">
              <a:buClr>
                <a:srgbClr val="00B050"/>
              </a:buClr>
              <a:buFont typeface="+mj-lt"/>
              <a:buAutoNum type="arabicPeriod"/>
            </a:pPr>
            <a:r>
              <a:rPr lang="en-US" sz="1650" dirty="0" smtClean="0">
                <a:latin typeface="Arial" panose="020B0604020202020204" pitchFamily="34" charset="0"/>
                <a:cs typeface="Arial" panose="020B0604020202020204" pitchFamily="34" charset="0"/>
              </a:rPr>
              <a:t>How to measure the success of the project</a:t>
            </a:r>
          </a:p>
          <a:p>
            <a:pPr marL="630238" indent="-284163">
              <a:buClr>
                <a:srgbClr val="00B050"/>
              </a:buClr>
              <a:buFont typeface="+mj-lt"/>
              <a:buAutoNum type="arabicPeriod"/>
            </a:pPr>
            <a:r>
              <a:rPr lang="en-US" sz="1650" dirty="0" smtClean="0">
                <a:latin typeface="Arial" panose="020B0604020202020204" pitchFamily="34" charset="0"/>
                <a:cs typeface="Arial" panose="020B0604020202020204" pitchFamily="34" charset="0"/>
              </a:rPr>
              <a:t>How to adapt the project in line with the changing needs of IoE</a:t>
            </a:r>
          </a:p>
          <a:p>
            <a:pPr marL="630238" indent="-284163">
              <a:buClr>
                <a:srgbClr val="00B050"/>
              </a:buClr>
              <a:buFont typeface="+mj-lt"/>
              <a:buAutoNum type="arabicPeriod"/>
            </a:pPr>
            <a:r>
              <a:rPr lang="en-US" sz="1650" dirty="0" smtClean="0">
                <a:latin typeface="Arial" panose="020B0604020202020204" pitchFamily="34" charset="0"/>
                <a:cs typeface="Arial" panose="020B0604020202020204" pitchFamily="34" charset="0"/>
              </a:rPr>
              <a:t>How to adapt the success of the project with surrounding advancements in technology</a:t>
            </a:r>
          </a:p>
          <a:p>
            <a:pPr marL="630238" indent="-284163">
              <a:buClr>
                <a:srgbClr val="00B050"/>
              </a:buClr>
              <a:buFont typeface="+mj-lt"/>
              <a:buAutoNum type="arabicPeriod"/>
            </a:pPr>
            <a:r>
              <a:rPr lang="en-US" sz="1650" dirty="0" smtClean="0">
                <a:latin typeface="Arial" panose="020B0604020202020204" pitchFamily="34" charset="0"/>
                <a:cs typeface="Arial" panose="020B0604020202020204" pitchFamily="34" charset="0"/>
              </a:rPr>
              <a:t>How to gauge customer feedback and consideration of this feedback</a:t>
            </a:r>
          </a:p>
          <a:p>
            <a:pPr marL="630238" indent="-284163">
              <a:buClr>
                <a:srgbClr val="00B050"/>
              </a:buClr>
              <a:buFont typeface="+mj-lt"/>
              <a:buAutoNum type="arabicPeriod"/>
            </a:pPr>
            <a:r>
              <a:rPr lang="en-US" sz="1650" dirty="0" smtClean="0">
                <a:latin typeface="Arial" panose="020B0604020202020204" pitchFamily="34" charset="0"/>
                <a:cs typeface="Arial" panose="020B0604020202020204" pitchFamily="34" charset="0"/>
              </a:rPr>
              <a:t>How to measure continued success.</a:t>
            </a:r>
          </a:p>
        </p:txBody>
      </p:sp>
      <p:sp>
        <p:nvSpPr>
          <p:cNvPr id="8" name="Title 2"/>
          <p:cNvSpPr>
            <a:spLocks noGrp="1"/>
          </p:cNvSpPr>
          <p:nvPr>
            <p:ph type="title"/>
          </p:nvPr>
        </p:nvSpPr>
        <p:spPr>
          <a:xfrm>
            <a:off x="70266" y="72008"/>
            <a:ext cx="8859452" cy="548680"/>
          </a:xfrm>
        </p:spPr>
        <p:txBody>
          <a:bodyPr>
            <a:noAutofit/>
          </a:bodyPr>
          <a:lstStyle/>
          <a:p>
            <a:r>
              <a:rPr lang="en-GB" sz="3600" dirty="0" smtClean="0"/>
              <a:t>D2.2 – </a:t>
            </a:r>
            <a:r>
              <a:rPr lang="en-US" sz="3600" dirty="0" smtClean="0"/>
              <a:t>Evaluation of the Success Criteria</a:t>
            </a:r>
            <a:endParaRPr lang="en-GB" sz="3600" dirty="0"/>
          </a:p>
        </p:txBody>
      </p:sp>
    </p:spTree>
    <p:extLst>
      <p:ext uri="{BB962C8B-B14F-4D97-AF65-F5344CB8AC3E}">
        <p14:creationId xmlns:p14="http://schemas.microsoft.com/office/powerpoint/2010/main" val="527387023"/>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993219356"/>
              </p:ext>
            </p:extLst>
          </p:nvPr>
        </p:nvGraphicFramePr>
        <p:xfrm>
          <a:off x="7182356" y="1052736"/>
          <a:ext cx="1638116" cy="5521512"/>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will be the next big thing?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Will I ever have a wearable technology</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does TV show these powerful Apps and I all have is Flappy Birds.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Can the Internet ever be brought down</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Is cloud computing the way to go to stop piracy.</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Over reliance on technology and the dangers of getting complacent.</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724644"/>
          </a:xfrm>
          <a:prstGeom prst="rect">
            <a:avLst/>
          </a:prstGeom>
        </p:spPr>
        <p:txBody>
          <a:bodyPr wrap="square">
            <a:spAutoFit/>
          </a:bodyPr>
          <a:lstStyle/>
          <a:p>
            <a:pPr>
              <a:buClr>
                <a:srgbClr val="00B050"/>
              </a:buClr>
            </a:pPr>
            <a:r>
              <a:rPr lang="en-US" sz="2000" b="1" dirty="0" smtClean="0">
                <a:solidFill>
                  <a:srgbClr val="FF0000"/>
                </a:solidFill>
                <a:latin typeface="Arial" panose="020B0604020202020204" pitchFamily="34" charset="0"/>
                <a:cs typeface="Arial" panose="020B0604020202020204" pitchFamily="34" charset="0"/>
              </a:rPr>
              <a:t>D2.3 </a:t>
            </a:r>
            <a:r>
              <a:rPr lang="en-US" sz="2000" b="1" dirty="0">
                <a:solidFill>
                  <a:srgbClr val="FF0000"/>
                </a:solidFill>
                <a:latin typeface="Arial" panose="020B0604020202020204" pitchFamily="34" charset="0"/>
                <a:cs typeface="Arial" panose="020B0604020202020204" pitchFamily="34" charset="0"/>
              </a:rPr>
              <a:t>– Task </a:t>
            </a:r>
            <a:r>
              <a:rPr lang="en-US" sz="2000" b="1" dirty="0" smtClean="0">
                <a:solidFill>
                  <a:srgbClr val="FF0000"/>
                </a:solidFill>
                <a:latin typeface="Arial" panose="020B0604020202020204" pitchFamily="34" charset="0"/>
                <a:cs typeface="Arial" panose="020B0604020202020204" pitchFamily="34" charset="0"/>
              </a:rPr>
              <a:t>09 </a:t>
            </a:r>
            <a:r>
              <a:rPr lang="en-US" sz="2000" b="1" dirty="0">
                <a:solidFill>
                  <a:srgbClr val="FF0000"/>
                </a:solidFill>
                <a:latin typeface="Arial" panose="020B0604020202020204" pitchFamily="34" charset="0"/>
                <a:cs typeface="Arial" panose="020B0604020202020204" pitchFamily="34" charset="0"/>
              </a:rPr>
              <a:t>– </a:t>
            </a:r>
            <a:r>
              <a:rPr lang="en-US" sz="2000" dirty="0">
                <a:solidFill>
                  <a:srgbClr val="FF0000"/>
                </a:solidFill>
                <a:latin typeface="Arial" panose="020B0604020202020204" pitchFamily="34" charset="0"/>
                <a:cs typeface="Arial" panose="020B0604020202020204" pitchFamily="34" charset="0"/>
              </a:rPr>
              <a:t>Evaluate </a:t>
            </a:r>
            <a:r>
              <a:rPr lang="en-US" sz="2000" dirty="0" smtClean="0">
                <a:solidFill>
                  <a:srgbClr val="FF0000"/>
                </a:solidFill>
                <a:latin typeface="Arial" panose="020B0604020202020204" pitchFamily="34" charset="0"/>
                <a:cs typeface="Arial" panose="020B0604020202020204" pitchFamily="34" charset="0"/>
              </a:rPr>
              <a:t>how the measurable Success Criteria </a:t>
            </a:r>
            <a:r>
              <a:rPr lang="en-US" sz="2000" dirty="0">
                <a:solidFill>
                  <a:srgbClr val="FF0000"/>
                </a:solidFill>
                <a:latin typeface="Arial" panose="020B0604020202020204" pitchFamily="34" charset="0"/>
                <a:cs typeface="Arial" panose="020B0604020202020204" pitchFamily="34" charset="0"/>
              </a:rPr>
              <a:t>of the development project, </a:t>
            </a:r>
            <a:r>
              <a:rPr lang="en-US" sz="2000" dirty="0" smtClean="0">
                <a:solidFill>
                  <a:srgbClr val="FF0000"/>
                </a:solidFill>
                <a:latin typeface="Arial" panose="020B0604020202020204" pitchFamily="34" charset="0"/>
                <a:cs typeface="Arial" panose="020B0604020202020204" pitchFamily="34" charset="0"/>
              </a:rPr>
              <a:t>can determine the success of the venture.</a:t>
            </a:r>
            <a:endParaRPr lang="en-US" sz="2000" dirty="0">
              <a:solidFill>
                <a:srgbClr val="FF0000"/>
              </a:solidFill>
              <a:latin typeface="Arial" panose="020B0604020202020204" pitchFamily="34" charset="0"/>
              <a:cs typeface="Arial" panose="020B0604020202020204" pitchFamily="34" charset="0"/>
            </a:endParaRPr>
          </a:p>
          <a:p>
            <a:pPr marL="342900" indent="-342900">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For this you need to take each of the measurable success criteria, explain them, and explain how they can be measured and how their quantitative values can determine the success of the project.</a:t>
            </a:r>
          </a:p>
          <a:p>
            <a:pPr marL="630238" indent="-342900">
              <a:buClr>
                <a:srgbClr val="00B050"/>
              </a:buClr>
              <a:buFont typeface="Arial" panose="020B0604020202020204" pitchFamily="34" charset="0"/>
              <a:buChar char="•"/>
            </a:pPr>
            <a:r>
              <a:rPr lang="en-US" b="1" dirty="0" smtClean="0">
                <a:latin typeface="Arial" panose="020B0604020202020204" pitchFamily="34" charset="0"/>
                <a:cs typeface="Arial" panose="020B0604020202020204" pitchFamily="34" charset="0"/>
              </a:rPr>
              <a:t>Improved efficiency </a:t>
            </a:r>
            <a:r>
              <a:rPr lang="en-US" dirty="0" smtClean="0">
                <a:latin typeface="Arial" panose="020B0604020202020204" pitchFamily="34" charset="0"/>
                <a:cs typeface="Arial" panose="020B0604020202020204" pitchFamily="34" charset="0"/>
              </a:rPr>
              <a:t>– making life easier for the audience, measured by feedback, opinion and testing</a:t>
            </a:r>
            <a:endParaRPr lang="en-US" dirty="0">
              <a:latin typeface="Arial" panose="020B0604020202020204" pitchFamily="34" charset="0"/>
              <a:cs typeface="Arial" panose="020B0604020202020204" pitchFamily="34" charset="0"/>
            </a:endParaRPr>
          </a:p>
          <a:p>
            <a:pPr marL="630238" indent="-342900">
              <a:buClr>
                <a:srgbClr val="00B050"/>
              </a:buClr>
              <a:buFont typeface="Arial" panose="020B0604020202020204" pitchFamily="34" charset="0"/>
              <a:buChar char="•"/>
            </a:pPr>
            <a:r>
              <a:rPr lang="en-US" b="1" dirty="0" smtClean="0">
                <a:latin typeface="Arial" panose="020B0604020202020204" pitchFamily="34" charset="0"/>
                <a:cs typeface="Arial" panose="020B0604020202020204" pitchFamily="34" charset="0"/>
              </a:rPr>
              <a:t>Increase </a:t>
            </a:r>
            <a:r>
              <a:rPr lang="en-US" b="1" dirty="0">
                <a:latin typeface="Arial" panose="020B0604020202020204" pitchFamily="34" charset="0"/>
                <a:cs typeface="Arial" panose="020B0604020202020204" pitchFamily="34" charset="0"/>
              </a:rPr>
              <a:t>in </a:t>
            </a:r>
            <a:r>
              <a:rPr lang="en-US" b="1" dirty="0" smtClean="0">
                <a:latin typeface="Arial" panose="020B0604020202020204" pitchFamily="34" charset="0"/>
                <a:cs typeface="Arial" panose="020B0604020202020204" pitchFamily="34" charset="0"/>
              </a:rPr>
              <a:t>profits </a:t>
            </a:r>
            <a:r>
              <a:rPr lang="en-US" dirty="0" smtClean="0">
                <a:latin typeface="Arial" panose="020B0604020202020204" pitchFamily="34" charset="0"/>
                <a:cs typeface="Arial" panose="020B0604020202020204" pitchFamily="34" charset="0"/>
              </a:rPr>
              <a:t>– measured through sales of the product and the reduction of fixed and variable costs in the production.</a:t>
            </a:r>
            <a:endParaRPr lang="en-US" dirty="0">
              <a:latin typeface="Arial" panose="020B0604020202020204" pitchFamily="34" charset="0"/>
              <a:cs typeface="Arial" panose="020B0604020202020204" pitchFamily="34" charset="0"/>
            </a:endParaRPr>
          </a:p>
          <a:p>
            <a:pPr marL="630238" indent="-342900">
              <a:buClr>
                <a:srgbClr val="00B050"/>
              </a:buClr>
              <a:buFont typeface="Arial" panose="020B0604020202020204" pitchFamily="34" charset="0"/>
              <a:buChar char="•"/>
            </a:pPr>
            <a:r>
              <a:rPr lang="en-US" b="1" dirty="0" smtClean="0">
                <a:latin typeface="Arial" panose="020B0604020202020204" pitchFamily="34" charset="0"/>
                <a:cs typeface="Arial" panose="020B0604020202020204" pitchFamily="34" charset="0"/>
              </a:rPr>
              <a:t>Increase </a:t>
            </a:r>
            <a:r>
              <a:rPr lang="en-US" b="1" dirty="0">
                <a:latin typeface="Arial" panose="020B0604020202020204" pitchFamily="34" charset="0"/>
                <a:cs typeface="Arial" panose="020B0604020202020204" pitchFamily="34" charset="0"/>
              </a:rPr>
              <a:t>in </a:t>
            </a:r>
            <a:r>
              <a:rPr lang="en-US" b="1" dirty="0" smtClean="0">
                <a:latin typeface="Arial" panose="020B0604020202020204" pitchFamily="34" charset="0"/>
                <a:cs typeface="Arial" panose="020B0604020202020204" pitchFamily="34" charset="0"/>
              </a:rPr>
              <a:t>productivity </a:t>
            </a:r>
            <a:r>
              <a:rPr lang="en-US" dirty="0" smtClean="0">
                <a:latin typeface="Arial" panose="020B0604020202020204" pitchFamily="34" charset="0"/>
                <a:cs typeface="Arial" panose="020B0604020202020204" pitchFamily="34" charset="0"/>
              </a:rPr>
              <a:t>– measured by testing and by a reduction on fixed costs against profit margin percentage increase.</a:t>
            </a:r>
            <a:endParaRPr lang="en-US" dirty="0">
              <a:latin typeface="Arial" panose="020B0604020202020204" pitchFamily="34" charset="0"/>
              <a:cs typeface="Arial" panose="020B0604020202020204" pitchFamily="34" charset="0"/>
            </a:endParaRPr>
          </a:p>
          <a:p>
            <a:pPr marL="630238" indent="-342900">
              <a:buClr>
                <a:srgbClr val="00B050"/>
              </a:buClr>
              <a:buFont typeface="Arial" panose="020B0604020202020204" pitchFamily="34" charset="0"/>
              <a:buChar char="•"/>
            </a:pPr>
            <a:r>
              <a:rPr lang="en-US" b="1" dirty="0" smtClean="0">
                <a:latin typeface="Arial" panose="020B0604020202020204" pitchFamily="34" charset="0"/>
                <a:cs typeface="Arial" panose="020B0604020202020204" pitchFamily="34" charset="0"/>
              </a:rPr>
              <a:t>Reduction </a:t>
            </a:r>
            <a:r>
              <a:rPr lang="en-US" b="1" dirty="0">
                <a:latin typeface="Arial" panose="020B0604020202020204" pitchFamily="34" charset="0"/>
                <a:cs typeface="Arial" panose="020B0604020202020204" pitchFamily="34" charset="0"/>
              </a:rPr>
              <a:t>in wasted </a:t>
            </a:r>
            <a:r>
              <a:rPr lang="en-US" b="1" dirty="0" smtClean="0">
                <a:latin typeface="Arial" panose="020B0604020202020204" pitchFamily="34" charset="0"/>
                <a:cs typeface="Arial" panose="020B0604020202020204" pitchFamily="34" charset="0"/>
              </a:rPr>
              <a:t>time </a:t>
            </a:r>
            <a:r>
              <a:rPr lang="en-US" dirty="0" smtClean="0">
                <a:latin typeface="Arial" panose="020B0604020202020204" pitchFamily="34" charset="0"/>
                <a:cs typeface="Arial" panose="020B0604020202020204" pitchFamily="34" charset="0"/>
              </a:rPr>
              <a:t>– measured by feedback and customer reviews</a:t>
            </a:r>
            <a:endParaRPr lang="en-US" dirty="0">
              <a:latin typeface="Arial" panose="020B0604020202020204" pitchFamily="34" charset="0"/>
              <a:cs typeface="Arial" panose="020B0604020202020204" pitchFamily="34" charset="0"/>
            </a:endParaRPr>
          </a:p>
          <a:p>
            <a:pPr marL="630238" indent="-342900">
              <a:buClr>
                <a:srgbClr val="00B050"/>
              </a:buClr>
              <a:buFont typeface="Arial" panose="020B0604020202020204" pitchFamily="34" charset="0"/>
              <a:buChar char="•"/>
            </a:pPr>
            <a:r>
              <a:rPr lang="en-US" b="1" dirty="0" smtClean="0">
                <a:latin typeface="Arial" panose="020B0604020202020204" pitchFamily="34" charset="0"/>
                <a:cs typeface="Arial" panose="020B0604020202020204" pitchFamily="34" charset="0"/>
              </a:rPr>
              <a:t>Reduction </a:t>
            </a:r>
            <a:r>
              <a:rPr lang="en-US" b="1" dirty="0">
                <a:latin typeface="Arial" panose="020B0604020202020204" pitchFamily="34" charset="0"/>
                <a:cs typeface="Arial" panose="020B0604020202020204" pitchFamily="34" charset="0"/>
              </a:rPr>
              <a:t>in overhead </a:t>
            </a:r>
            <a:r>
              <a:rPr lang="en-US" b="1" dirty="0" smtClean="0">
                <a:latin typeface="Arial" panose="020B0604020202020204" pitchFamily="34" charset="0"/>
                <a:cs typeface="Arial" panose="020B0604020202020204" pitchFamily="34" charset="0"/>
              </a:rPr>
              <a:t>costs </a:t>
            </a:r>
            <a:r>
              <a:rPr lang="en-US" dirty="0" smtClean="0">
                <a:latin typeface="Arial" panose="020B0604020202020204" pitchFamily="34" charset="0"/>
                <a:cs typeface="Arial" panose="020B0604020202020204" pitchFamily="34" charset="0"/>
              </a:rPr>
              <a:t>– measured by increased productivity measures and reduced wastage, effectiveness, Kaizen or use of flow production.</a:t>
            </a:r>
            <a:endParaRPr lang="en-GB"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GB" sz="3600" dirty="0" smtClean="0"/>
              <a:t>D2.3 – </a:t>
            </a:r>
            <a:r>
              <a:rPr lang="en-US" sz="3600" dirty="0" smtClean="0"/>
              <a:t>Measurable Proposal Success Criteria</a:t>
            </a:r>
            <a:endParaRPr lang="en-GB" sz="3600" dirty="0"/>
          </a:p>
        </p:txBody>
      </p:sp>
    </p:spTree>
    <p:extLst>
      <p:ext uri="{BB962C8B-B14F-4D97-AF65-F5344CB8AC3E}">
        <p14:creationId xmlns:p14="http://schemas.microsoft.com/office/powerpoint/2010/main" val="3350018788"/>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5496" y="44624"/>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GB" sz="3600" dirty="0" smtClean="0"/>
              <a:t>17.3 </a:t>
            </a:r>
            <a:r>
              <a:rPr lang="en-GB" sz="3600" dirty="0"/>
              <a:t>– </a:t>
            </a:r>
            <a:r>
              <a:rPr lang="en-GB" sz="3600" dirty="0" smtClean="0"/>
              <a:t>Assessment Tasks</a:t>
            </a:r>
            <a:endParaRPr lang="en-GB" sz="3600" dirty="0"/>
          </a:p>
        </p:txBody>
      </p:sp>
      <p:sp>
        <p:nvSpPr>
          <p:cNvPr id="2" name="Rectangle 1"/>
          <p:cNvSpPr>
            <a:spLocks noChangeArrowheads="1"/>
          </p:cNvSpPr>
          <p:nvPr/>
        </p:nvSpPr>
        <p:spPr bwMode="auto">
          <a:xfrm>
            <a:off x="1259632" y="3959440"/>
            <a:ext cx="65" cy="980496"/>
          </a:xfrm>
          <a:prstGeom prst="rect">
            <a:avLst/>
          </a:prstGeom>
          <a:solidFill>
            <a:srgbClr val="F5F7F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1"/>
          <p:cNvSpPr>
            <a:spLocks noChangeArrowheads="1"/>
          </p:cNvSpPr>
          <p:nvPr/>
        </p:nvSpPr>
        <p:spPr bwMode="auto">
          <a:xfrm>
            <a:off x="0" y="-261648"/>
            <a:ext cx="65" cy="980496"/>
          </a:xfrm>
          <a:prstGeom prst="rect">
            <a:avLst/>
          </a:prstGeom>
          <a:solidFill>
            <a:srgbClr val="FEFEF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464991" rIns="0" bIns="231702"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8"/>
          <p:cNvSpPr/>
          <p:nvPr/>
        </p:nvSpPr>
        <p:spPr>
          <a:xfrm>
            <a:off x="251520" y="1052736"/>
            <a:ext cx="8570231" cy="5847755"/>
          </a:xfrm>
          <a:prstGeom prst="rect">
            <a:avLst/>
          </a:prstGeom>
        </p:spPr>
        <p:txBody>
          <a:bodyPr wrap="square">
            <a:spAutoFit/>
          </a:bodyPr>
          <a:lstStyle/>
          <a:p>
            <a:r>
              <a:rPr lang="en-US" sz="1670" b="1" dirty="0"/>
              <a:t>P4.1 – Task 01</a:t>
            </a:r>
            <a:r>
              <a:rPr lang="en-US" sz="1670" dirty="0"/>
              <a:t> – Create a Business proposal for the chosen development project covering the stages of the teaching content.</a:t>
            </a:r>
            <a:endParaRPr lang="en-GB" sz="1670" dirty="0"/>
          </a:p>
          <a:p>
            <a:r>
              <a:rPr lang="en-US" sz="1670" b="1" dirty="0"/>
              <a:t>D2.1 – Task 02 </a:t>
            </a:r>
            <a:r>
              <a:rPr lang="en-US" sz="1670" dirty="0"/>
              <a:t>– Propose within the presentation, a range of product success criteria based on viability and effectiveness.</a:t>
            </a:r>
            <a:endParaRPr lang="en-GB" sz="1670" dirty="0"/>
          </a:p>
          <a:p>
            <a:r>
              <a:rPr lang="en-US" sz="1670" b="1" dirty="0"/>
              <a:t>P5.1 – Task 03</a:t>
            </a:r>
            <a:r>
              <a:rPr lang="en-US" sz="1670" dirty="0"/>
              <a:t> – Create a feedback document that will allow you to gain feedback from the business representatives.</a:t>
            </a:r>
            <a:endParaRPr lang="en-GB" sz="1670" dirty="0"/>
          </a:p>
          <a:p>
            <a:r>
              <a:rPr lang="en-US" sz="1670" b="1" dirty="0"/>
              <a:t>P5.2 - Task 04 – </a:t>
            </a:r>
            <a:r>
              <a:rPr lang="en-US" sz="1670" dirty="0"/>
              <a:t>Pitch your proposal to an interested target group, and gain constructive product and verbal and written pitch feedback from each member of the group. Have this videoed by your tutor and a witness statement filled in.</a:t>
            </a:r>
            <a:endParaRPr lang="en-GB" sz="1670" dirty="0"/>
          </a:p>
          <a:p>
            <a:r>
              <a:rPr lang="en-US" sz="1670" b="1" dirty="0"/>
              <a:t>M3.1 – Task 05 </a:t>
            </a:r>
            <a:r>
              <a:rPr lang="en-US" sz="1670" dirty="0"/>
              <a:t>– Using the feedback, create a report which explain the comments made, stating whether you agree with the comments, and how each comment made could benefit the product and pitch.</a:t>
            </a:r>
            <a:endParaRPr lang="en-GB" sz="1670" dirty="0"/>
          </a:p>
          <a:p>
            <a:r>
              <a:rPr lang="en-US" sz="1670" b="1" dirty="0"/>
              <a:t>M3.2 – Task 06 </a:t>
            </a:r>
            <a:r>
              <a:rPr lang="en-US" sz="1670" dirty="0"/>
              <a:t>– Based on the assessed written and verbal peer feedback, revise the business proposal reflecting the stakeholder feedback.</a:t>
            </a:r>
            <a:endParaRPr lang="en-GB" sz="1670" dirty="0"/>
          </a:p>
          <a:p>
            <a:r>
              <a:rPr lang="en-US" sz="1670" b="1" dirty="0"/>
              <a:t>M3.3 – Task 07</a:t>
            </a:r>
            <a:r>
              <a:rPr lang="en-US" sz="1670" dirty="0"/>
              <a:t> – Based on Part 6 of the Proposal, be specific about whether the stakeholders agreed on your assessment of the Stakeholder considerations, comment on the specific comments on these.</a:t>
            </a:r>
            <a:endParaRPr lang="en-GB" sz="1670" dirty="0"/>
          </a:p>
          <a:p>
            <a:r>
              <a:rPr lang="en-US" sz="1670" b="1" dirty="0"/>
              <a:t>D2.2 – Task 08 – </a:t>
            </a:r>
            <a:r>
              <a:rPr lang="en-US" sz="1670" dirty="0"/>
              <a:t>Evaluate the Success Criteria, confirming the sustainability of the development project, demonstrating with a good indication on how to be able to measure the projects success.</a:t>
            </a:r>
            <a:endParaRPr lang="en-GB" sz="1670" dirty="0"/>
          </a:p>
          <a:p>
            <a:r>
              <a:rPr lang="en-US" sz="1670" b="1" dirty="0"/>
              <a:t>D2.3 – Task 09 – </a:t>
            </a:r>
            <a:r>
              <a:rPr lang="en-US" sz="1670" dirty="0"/>
              <a:t>Evaluate how the measurable Success Criteria of the development project, can determine the success of the venture.</a:t>
            </a:r>
            <a:endParaRPr lang="en-GB" sz="1670" dirty="0"/>
          </a:p>
        </p:txBody>
      </p:sp>
      <p:sp>
        <p:nvSpPr>
          <p:cNvPr id="7" name="TextBox 6">
            <a:hlinkClick r:id="rId3" action="ppaction://hlinkfile"/>
          </p:cNvPr>
          <p:cNvSpPr txBox="1"/>
          <p:nvPr/>
        </p:nvSpPr>
        <p:spPr>
          <a:xfrm>
            <a:off x="8460432" y="1052736"/>
            <a:ext cx="432048" cy="769441"/>
          </a:xfrm>
          <a:prstGeom prst="rect">
            <a:avLst/>
          </a:prstGeom>
          <a:noFill/>
        </p:spPr>
        <p:txBody>
          <a:bodyPr wrap="square" rtlCol="0">
            <a:spAutoFit/>
          </a:bodyPr>
          <a:lstStyle/>
          <a:p>
            <a:r>
              <a:rPr lang="en-US"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270126890"/>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4247317"/>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smtClean="0">
                <a:solidFill>
                  <a:srgbClr val="000000"/>
                </a:solidFill>
                <a:latin typeface="Arial" panose="020B0604020202020204" pitchFamily="34" charset="0"/>
              </a:rPr>
              <a:t>The </a:t>
            </a:r>
            <a:r>
              <a:rPr lang="en-US" dirty="0">
                <a:solidFill>
                  <a:srgbClr val="000000"/>
                </a:solidFill>
                <a:latin typeface="Arial" panose="020B0604020202020204" pitchFamily="34" charset="0"/>
              </a:rPr>
              <a:t>number of points available for each unit depends on the unit grade achieved. </a:t>
            </a:r>
            <a:r>
              <a:rPr lang="en-US" dirty="0" smtClean="0">
                <a:solidFill>
                  <a:srgbClr val="000000"/>
                </a:solidFill>
                <a:latin typeface="Arial" panose="020B0604020202020204" pitchFamily="34" charset="0"/>
              </a:rPr>
              <a:t>Units </a:t>
            </a:r>
            <a:r>
              <a:rPr lang="en-US" dirty="0">
                <a:solidFill>
                  <a:srgbClr val="000000"/>
                </a:solidFill>
                <a:latin typeface="Arial" panose="020B0604020202020204" pitchFamily="34" charset="0"/>
              </a:rPr>
              <a:t>1 and 2 in the Cambridge </a:t>
            </a:r>
            <a:r>
              <a:rPr lang="en-US" dirty="0" err="1">
                <a:solidFill>
                  <a:srgbClr val="000000"/>
                </a:solidFill>
                <a:latin typeface="Arial" panose="020B0604020202020204" pitchFamily="34" charset="0"/>
              </a:rPr>
              <a:t>Technicals</a:t>
            </a:r>
            <a:r>
              <a:rPr lang="en-US" dirty="0">
                <a:solidFill>
                  <a:srgbClr val="000000"/>
                </a:solidFill>
                <a:latin typeface="Arial" panose="020B0604020202020204" pitchFamily="34" charset="0"/>
              </a:rPr>
              <a:t> in IT are 90 GLH; all other units are 60 GLH. </a:t>
            </a:r>
            <a:r>
              <a:rPr lang="en-US" dirty="0" smtClean="0">
                <a:solidFill>
                  <a:srgbClr val="000000"/>
                </a:solidFill>
                <a:latin typeface="Arial" panose="020B0604020202020204" pitchFamily="34" charset="0"/>
              </a:rPr>
              <a:t>The </a:t>
            </a:r>
            <a:r>
              <a:rPr lang="en-US" dirty="0">
                <a:solidFill>
                  <a:srgbClr val="000000"/>
                </a:solidFill>
                <a:latin typeface="Arial" panose="020B0604020202020204" pitchFamily="34" charset="0"/>
              </a:rPr>
              <a:t>table below shows the number of points issued for each grade</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a:buClr>
                <a:srgbClr val="00B050"/>
              </a:buClr>
              <a:buSzPct val="80000"/>
            </a:pPr>
            <a:r>
              <a:rPr lang="en-US" dirty="0">
                <a:solidFill>
                  <a:srgbClr val="000000"/>
                </a:solidFill>
                <a:latin typeface="Arial" panose="020B0604020202020204" pitchFamily="34" charset="0"/>
              </a:rPr>
              <a:t>		</a:t>
            </a:r>
          </a:p>
          <a:p>
            <a:pPr>
              <a:buClr>
                <a:srgbClr val="00B050"/>
              </a:buClr>
              <a:buSzPct val="80000"/>
            </a:pPr>
            <a:r>
              <a:rPr lang="en-GB" dirty="0">
                <a:solidFill>
                  <a:srgbClr val="000000"/>
                </a:solidFill>
                <a:latin typeface="Arial" panose="020B0604020202020204" pitchFamily="34" charset="0"/>
              </a:rPr>
              <a:t>	</a:t>
            </a:r>
            <a:endParaRPr lang="en-GB" dirty="0" smtClean="0">
              <a:solidFill>
                <a:srgbClr val="000000"/>
              </a:solidFill>
              <a:latin typeface="Arial" panose="020B0604020202020204" pitchFamily="34" charset="0"/>
            </a:endParaRPr>
          </a:p>
          <a:p>
            <a:pPr>
              <a:buClr>
                <a:srgbClr val="00B050"/>
              </a:buClr>
              <a:buSzPct val="80000"/>
            </a:pPr>
            <a:endParaRPr lang="en-US" dirty="0">
              <a:solidFill>
                <a:srgbClr val="000000"/>
              </a:solidFill>
              <a:latin typeface="Arial" panose="020B0604020202020204" pitchFamily="34" charset="0"/>
            </a:endParaRPr>
          </a:p>
          <a:p>
            <a:pPr>
              <a:buClr>
                <a:srgbClr val="00B050"/>
              </a:buClr>
              <a:buSzPct val="80000"/>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To calculate the learner’s qualification </a:t>
            </a:r>
            <a:r>
              <a:rPr lang="en-US" dirty="0" smtClean="0"/>
              <a:t>grade you </a:t>
            </a:r>
            <a:r>
              <a:rPr lang="en-US" dirty="0"/>
              <a:t>will need to add up all the points for the units the learner has achieved, making sure they’ve covered the appropriate mandatory content, taken sufficient externally assessed units, and any units required for the chosen pathway</a:t>
            </a:r>
            <a:r>
              <a:rPr lang="en-US" dirty="0" smtClean="0"/>
              <a:t>.</a:t>
            </a:r>
            <a:endParaRPr lang="en-GB"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GB" dirty="0" smtClean="0">
                <a:solidFill>
                  <a:srgbClr val="000000"/>
                </a:solidFill>
                <a:latin typeface="Arial" panose="020B0604020202020204" pitchFamily="34" charset="0"/>
              </a:rPr>
              <a:t> </a:t>
            </a:r>
            <a:r>
              <a:rPr lang="en-GB" dirty="0">
                <a:solidFill>
                  <a:srgbClr val="000000"/>
                </a:solidFill>
                <a:latin typeface="Arial" panose="020B0604020202020204" pitchFamily="34" charset="0"/>
              </a:rPr>
              <a:t>	</a:t>
            </a:r>
          </a:p>
        </p:txBody>
      </p:sp>
      <p:graphicFrame>
        <p:nvGraphicFramePr>
          <p:cNvPr id="3" name="Table 2"/>
          <p:cNvGraphicFramePr>
            <a:graphicFrameLocks noGrp="1"/>
          </p:cNvGraphicFramePr>
          <p:nvPr>
            <p:extLst>
              <p:ext uri="{D42A27DB-BD31-4B8C-83A1-F6EECF244321}">
                <p14:modId xmlns:p14="http://schemas.microsoft.com/office/powerpoint/2010/main" val="4013614438"/>
              </p:ext>
            </p:extLst>
          </p:nvPr>
        </p:nvGraphicFramePr>
        <p:xfrm>
          <a:off x="827584" y="2276872"/>
          <a:ext cx="7200800" cy="1463040"/>
        </p:xfrm>
        <a:graphic>
          <a:graphicData uri="http://schemas.openxmlformats.org/drawingml/2006/table">
            <a:tbl>
              <a:tblPr firstRow="1" bandRow="1">
                <a:tableStyleId>{5C22544A-7EE6-4342-B048-85BDC9FD1C3A}</a:tableStyleId>
              </a:tblPr>
              <a:tblGrid>
                <a:gridCol w="1440160"/>
                <a:gridCol w="1440160"/>
                <a:gridCol w="1440160"/>
                <a:gridCol w="1440160"/>
                <a:gridCol w="1440160"/>
              </a:tblGrid>
              <a:tr h="182838">
                <a:tc>
                  <a:txBody>
                    <a:bodyPr/>
                    <a:lstStyle/>
                    <a:p>
                      <a:r>
                        <a:rPr kumimoji="0" lang="en-GB" b="1" kern="1200" dirty="0" smtClean="0">
                          <a:solidFill>
                            <a:srgbClr val="000000"/>
                          </a:solidFill>
                          <a:latin typeface="Arial" panose="020B0604020202020204" pitchFamily="34" charset="0"/>
                          <a:ea typeface="+mn-ea"/>
                          <a:cs typeface="Arial" panose="020B0604020202020204" pitchFamily="34" charset="0"/>
                        </a:rPr>
                        <a:t>Unit GLH</a:t>
                      </a:r>
                      <a:endParaRPr kumimoji="0" lang="en-GB"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b="1" dirty="0" smtClean="0">
                          <a:solidFill>
                            <a:srgbClr val="000000"/>
                          </a:solidFill>
                          <a:latin typeface="Arial" panose="020B0604020202020204" pitchFamily="34" charset="0"/>
                          <a:cs typeface="Arial" panose="020B0604020202020204" pitchFamily="34" charset="0"/>
                        </a:rPr>
                        <a:t>Points table for units based on GLH </a:t>
                      </a:r>
                      <a:endParaRPr lang="en-GB"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dirty="0">
                        <a:latin typeface="Arial" panose="020B0604020202020204" pitchFamily="34" charset="0"/>
                        <a:cs typeface="Arial" panose="020B0604020202020204" pitchFamily="34" charset="0"/>
                      </a:endParaRPr>
                    </a:p>
                  </a:txBody>
                  <a:tcPr/>
                </a:tc>
                <a:tc>
                  <a:txBody>
                    <a:bodyPr/>
                    <a:lstStyle/>
                    <a:p>
                      <a:r>
                        <a:rPr lang="en-GB" dirty="0" smtClean="0">
                          <a:solidFill>
                            <a:srgbClr val="000000"/>
                          </a:solidFill>
                          <a:latin typeface="Arial" panose="020B0604020202020204" pitchFamily="34" charset="0"/>
                          <a:cs typeface="Arial" panose="020B0604020202020204" pitchFamily="34" charset="0"/>
                        </a:rPr>
                        <a:t>pass </a:t>
                      </a:r>
                      <a:endParaRPr lang="en-GB"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solidFill>
                            <a:srgbClr val="000000"/>
                          </a:solidFill>
                          <a:latin typeface="Arial" panose="020B0604020202020204" pitchFamily="34" charset="0"/>
                          <a:cs typeface="Arial" panose="020B0604020202020204" pitchFamily="34" charset="0"/>
                        </a:rPr>
                        <a:t>merit </a:t>
                      </a:r>
                      <a:endParaRPr lang="en-GB" dirty="0" smtClean="0">
                        <a:latin typeface="Arial" panose="020B0604020202020204" pitchFamily="34" charset="0"/>
                        <a:cs typeface="Arial" panose="020B0604020202020204" pitchFamily="34" charset="0"/>
                      </a:endParaRPr>
                    </a:p>
                  </a:txBody>
                  <a:tcPr/>
                </a:tc>
                <a:tc>
                  <a:txBody>
                    <a:bodyPr/>
                    <a:lstStyle/>
                    <a:p>
                      <a:r>
                        <a:rPr lang="en-GB" dirty="0" smtClean="0">
                          <a:solidFill>
                            <a:srgbClr val="000000"/>
                          </a:solidFill>
                          <a:latin typeface="Arial" panose="020B0604020202020204" pitchFamily="34" charset="0"/>
                          <a:cs typeface="Arial" panose="020B0604020202020204" pitchFamily="34" charset="0"/>
                        </a:rPr>
                        <a:t>distinction </a:t>
                      </a:r>
                      <a:endParaRPr lang="en-GB" dirty="0">
                        <a:latin typeface="Arial" panose="020B0604020202020204" pitchFamily="34" charset="0"/>
                        <a:cs typeface="Arial" panose="020B0604020202020204" pitchFamily="34" charset="0"/>
                      </a:endParaRPr>
                    </a:p>
                  </a:txBody>
                  <a:tcPr/>
                </a:tc>
                <a:tc>
                  <a:txBody>
                    <a:bodyPr/>
                    <a:lstStyle/>
                    <a:p>
                      <a:r>
                        <a:rPr lang="en-GB" dirty="0" smtClean="0">
                          <a:solidFill>
                            <a:srgbClr val="000000"/>
                          </a:solidFill>
                          <a:latin typeface="Arial" panose="020B0604020202020204" pitchFamily="34" charset="0"/>
                          <a:cs typeface="Arial" panose="020B0604020202020204" pitchFamily="34" charset="0"/>
                        </a:rPr>
                        <a:t>unclassified </a:t>
                      </a:r>
                      <a:endParaRPr lang="en-GB" dirty="0">
                        <a:latin typeface="Arial" panose="020B0604020202020204" pitchFamily="34" charset="0"/>
                        <a:cs typeface="Arial" panose="020B0604020202020204" pitchFamily="34" charset="0"/>
                      </a:endParaRPr>
                    </a:p>
                  </a:txBody>
                  <a:tcPr/>
                </a:tc>
              </a:tr>
              <a:tr h="182838">
                <a:tc>
                  <a:txBody>
                    <a:bodyPr/>
                    <a:lstStyle/>
                    <a:p>
                      <a:r>
                        <a:rPr lang="en-GB" b="1" dirty="0" smtClean="0">
                          <a:solidFill>
                            <a:srgbClr val="000000"/>
                          </a:solidFill>
                          <a:latin typeface="Arial" panose="020B0604020202020204" pitchFamily="34" charset="0"/>
                          <a:cs typeface="Arial" panose="020B0604020202020204" pitchFamily="34" charset="0"/>
                        </a:rPr>
                        <a:t>60 </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14</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16</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18</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0</a:t>
                      </a:r>
                      <a:endParaRPr lang="en-GB" dirty="0">
                        <a:latin typeface="Arial" panose="020B0604020202020204" pitchFamily="34" charset="0"/>
                        <a:cs typeface="Arial" panose="020B0604020202020204" pitchFamily="34" charset="0"/>
                      </a:endParaRPr>
                    </a:p>
                  </a:txBody>
                  <a:tcPr/>
                </a:tc>
              </a:tr>
              <a:tr h="182838">
                <a:tc>
                  <a:txBody>
                    <a:bodyPr/>
                    <a:lstStyle/>
                    <a:p>
                      <a:r>
                        <a:rPr lang="en-GB" b="1" dirty="0" smtClean="0">
                          <a:solidFill>
                            <a:srgbClr val="000000"/>
                          </a:solidFill>
                          <a:latin typeface="Arial" panose="020B0604020202020204" pitchFamily="34" charset="0"/>
                          <a:cs typeface="Arial" panose="020B0604020202020204" pitchFamily="34" charset="0"/>
                        </a:rPr>
                        <a:t>90 </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21</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24</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27</a:t>
                      </a:r>
                      <a:endParaRPr lang="en-GB" dirty="0">
                        <a:latin typeface="Arial" panose="020B0604020202020204" pitchFamily="34" charset="0"/>
                        <a:cs typeface="Arial" panose="020B0604020202020204" pitchFamily="34" charset="0"/>
                      </a:endParaRPr>
                    </a:p>
                  </a:txBody>
                  <a:tcPr/>
                </a:tc>
                <a:tc>
                  <a:txBody>
                    <a:bodyPr/>
                    <a:lstStyle/>
                    <a:p>
                      <a:r>
                        <a:rPr lang="en-US" dirty="0" smtClean="0">
                          <a:latin typeface="Arial" panose="020B0604020202020204" pitchFamily="34" charset="0"/>
                          <a:cs typeface="Arial" panose="020B0604020202020204" pitchFamily="34" charset="0"/>
                        </a:rPr>
                        <a:t>0</a:t>
                      </a:r>
                      <a:endParaRPr lang="en-GB"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2 in 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IT are 90 GLH;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US" sz="2400" dirty="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4092411467"/>
              </p:ext>
            </p:extLst>
          </p:nvPr>
        </p:nvGraphicFramePr>
        <p:xfrm>
          <a:off x="539554" y="3068960"/>
          <a:ext cx="8064895" cy="1584960"/>
        </p:xfrm>
        <a:graphic>
          <a:graphicData uri="http://schemas.openxmlformats.org/drawingml/2006/table">
            <a:tbl>
              <a:tblPr firstRow="1" bandRow="1">
                <a:tableStyleId>{5C22544A-7EE6-4342-B048-85BDC9FD1C3A}</a:tableStyleId>
              </a:tblPr>
              <a:tblGrid>
                <a:gridCol w="1612979"/>
                <a:gridCol w="1612979"/>
                <a:gridCol w="1612979"/>
                <a:gridCol w="1612979"/>
                <a:gridCol w="1612979"/>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884699843"/>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2246769"/>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a:t>
            </a:r>
            <a:r>
              <a:rPr lang="en-US" sz="2800" dirty="0" smtClean="0">
                <a:solidFill>
                  <a:srgbClr val="000000"/>
                </a:solidFill>
                <a:latin typeface="Arial" panose="020B0604020202020204" pitchFamily="34" charset="0"/>
              </a:rPr>
              <a:t>table</a:t>
            </a:r>
          </a:p>
          <a:p>
            <a:pPr marL="285750" indent="-285750">
              <a:buClr>
                <a:srgbClr val="00B050"/>
              </a:buClr>
              <a:buSzPct val="80000"/>
              <a:buFont typeface="Wingdings 3" panose="05040102010807070707" pitchFamily="18" charset="2"/>
              <a:buChar char=""/>
            </a:pPr>
            <a:r>
              <a:rPr lang="en-US" sz="2800" dirty="0" smtClean="0">
                <a:solidFill>
                  <a:srgbClr val="000000"/>
                </a:solidFill>
                <a:latin typeface="Arial" panose="020B0604020202020204" pitchFamily="34" charset="0"/>
              </a:rPr>
              <a:t>OCR </a:t>
            </a:r>
            <a:r>
              <a:rPr lang="en-US" sz="2800" dirty="0">
                <a:solidFill>
                  <a:srgbClr val="000000"/>
                </a:solidFill>
                <a:latin typeface="Arial" panose="020B0604020202020204" pitchFamily="34" charset="0"/>
              </a:rPr>
              <a:t>Level 3 Cambridge Technical Introductory Diploma (</a:t>
            </a:r>
            <a:r>
              <a:rPr lang="en-US" sz="2800" b="1" dirty="0">
                <a:solidFill>
                  <a:srgbClr val="000000"/>
                </a:solidFill>
                <a:latin typeface="Arial" panose="020B0604020202020204" pitchFamily="34" charset="0"/>
              </a:rPr>
              <a:t>360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r>
              <a:rPr lang="en-US" sz="2800" dirty="0" smtClean="0">
                <a:solidFill>
                  <a:srgbClr val="000000"/>
                </a:solidFill>
                <a:latin typeface="Arial" panose="020B0604020202020204" pitchFamily="34" charset="0"/>
              </a:rPr>
              <a:t>.</a:t>
            </a:r>
          </a:p>
        </p:txBody>
      </p:sp>
      <p:graphicFrame>
        <p:nvGraphicFramePr>
          <p:cNvPr id="4" name="Table 3"/>
          <p:cNvGraphicFramePr>
            <a:graphicFrameLocks noGrp="1"/>
          </p:cNvGraphicFramePr>
          <p:nvPr>
            <p:extLst>
              <p:ext uri="{D42A27DB-BD31-4B8C-83A1-F6EECF244321}">
                <p14:modId xmlns:p14="http://schemas.microsoft.com/office/powerpoint/2010/main" val="580489143"/>
              </p:ext>
            </p:extLst>
          </p:nvPr>
        </p:nvGraphicFramePr>
        <p:xfrm>
          <a:off x="683568" y="3501008"/>
          <a:ext cx="7416824" cy="2251710"/>
        </p:xfrm>
        <a:graphic>
          <a:graphicData uri="http://schemas.openxmlformats.org/drawingml/2006/table">
            <a:tbl>
              <a:tblPr>
                <a:tableStyleId>{E8B1032C-EA38-4F05-BA0D-38AFFFC7BED3}</a:tableStyleId>
              </a:tblPr>
              <a:tblGrid>
                <a:gridCol w="2950340"/>
                <a:gridCol w="2499593"/>
                <a:gridCol w="1966891"/>
              </a:tblGrid>
              <a:tr h="190500">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dirty="0">
                          <a:effectLst/>
                          <a:latin typeface="Arial" panose="020B0604020202020204" pitchFamily="34" charset="0"/>
                          <a:cs typeface="Arial" panose="020B0604020202020204" pitchFamily="34" charset="0"/>
                        </a:rPr>
                        <a:t>104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Distinction*</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100 – 103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92 – 99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Merit</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84 – 91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400" u="none" strike="noStrike">
                          <a:effectLst/>
                          <a:latin typeface="Arial" panose="020B0604020202020204" pitchFamily="34" charset="0"/>
                          <a:cs typeface="Arial" panose="020B0604020202020204" pitchFamily="34" charset="0"/>
                        </a:rPr>
                        <a:t>Below 84</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Unclassified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(720 GLH)</a:t>
            </a:r>
          </a:p>
          <a:p>
            <a:pPr marL="285750" indent="-285750">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170646"/>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sz="2200" dirty="0" smtClean="0">
                <a:solidFill>
                  <a:srgbClr val="000000"/>
                </a:solidFill>
                <a:latin typeface="Arial" panose="020B0604020202020204" pitchFamily="34" charset="0"/>
              </a:rPr>
              <a:t>The </a:t>
            </a:r>
            <a:r>
              <a:rPr lang="en-US" sz="2200" dirty="0">
                <a:solidFill>
                  <a:srgbClr val="000000"/>
                </a:solidFill>
                <a:latin typeface="Arial" panose="020B0604020202020204" pitchFamily="34" charset="0"/>
              </a:rPr>
              <a:t>number of points available for each unit depends on the unit grade achieved. </a:t>
            </a:r>
            <a:r>
              <a:rPr lang="en-US" sz="2200" dirty="0" smtClean="0">
                <a:solidFill>
                  <a:srgbClr val="000000"/>
                </a:solidFill>
                <a:latin typeface="Arial" panose="020B0604020202020204" pitchFamily="34" charset="0"/>
              </a:rPr>
              <a:t>Units </a:t>
            </a:r>
            <a:r>
              <a:rPr lang="en-US" sz="2200" dirty="0">
                <a:solidFill>
                  <a:srgbClr val="000000"/>
                </a:solidFill>
                <a:latin typeface="Arial" panose="020B0604020202020204" pitchFamily="34" charset="0"/>
              </a:rPr>
              <a:t>1 and 2 in the Cambridge </a:t>
            </a:r>
            <a:r>
              <a:rPr lang="en-US" sz="2200" dirty="0" err="1">
                <a:solidFill>
                  <a:srgbClr val="000000"/>
                </a:solidFill>
                <a:latin typeface="Arial" panose="020B0604020202020204" pitchFamily="34" charset="0"/>
              </a:rPr>
              <a:t>Technicals</a:t>
            </a:r>
            <a:r>
              <a:rPr lang="en-US" sz="2200" dirty="0">
                <a:solidFill>
                  <a:srgbClr val="000000"/>
                </a:solidFill>
                <a:latin typeface="Arial" panose="020B0604020202020204" pitchFamily="34" charset="0"/>
              </a:rPr>
              <a:t> in IT are 90 GLH; all other units are 60 GLH. </a:t>
            </a:r>
            <a:r>
              <a:rPr lang="en-US" sz="2200" dirty="0" smtClean="0">
                <a:solidFill>
                  <a:srgbClr val="000000"/>
                </a:solidFill>
                <a:latin typeface="Arial" panose="020B0604020202020204" pitchFamily="34" charset="0"/>
              </a:rPr>
              <a:t>The </a:t>
            </a:r>
            <a:r>
              <a:rPr lang="en-US" sz="2200" dirty="0">
                <a:solidFill>
                  <a:srgbClr val="000000"/>
                </a:solidFill>
                <a:latin typeface="Arial" panose="020B0604020202020204" pitchFamily="34" charset="0"/>
              </a:rPr>
              <a:t>table below shows the number of points issued for each grade</a:t>
            </a:r>
            <a:r>
              <a:rPr lang="en-US" sz="22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2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200" dirty="0" smtClean="0">
              <a:solidFill>
                <a:srgbClr val="000000"/>
              </a:solidFill>
              <a:latin typeface="Arial" panose="020B0604020202020204" pitchFamily="34" charset="0"/>
            </a:endParaRPr>
          </a:p>
          <a:p>
            <a:pPr>
              <a:buClr>
                <a:srgbClr val="00B050"/>
              </a:buClr>
              <a:buSzPct val="80000"/>
            </a:pPr>
            <a:r>
              <a:rPr lang="en-US" sz="2200" dirty="0">
                <a:solidFill>
                  <a:srgbClr val="000000"/>
                </a:solidFill>
                <a:latin typeface="Arial" panose="020B0604020202020204" pitchFamily="34" charset="0"/>
              </a:rPr>
              <a:t>		</a:t>
            </a:r>
          </a:p>
          <a:p>
            <a:pPr>
              <a:buClr>
                <a:srgbClr val="00B050"/>
              </a:buClr>
              <a:buSzPct val="80000"/>
            </a:pPr>
            <a:r>
              <a:rPr lang="en-GB" sz="2200" dirty="0">
                <a:solidFill>
                  <a:srgbClr val="000000"/>
                </a:solidFill>
                <a:latin typeface="Arial" panose="020B0604020202020204" pitchFamily="34" charset="0"/>
              </a:rPr>
              <a:t>	</a:t>
            </a:r>
            <a:endParaRPr lang="en-GB" sz="2200" dirty="0" smtClean="0">
              <a:solidFill>
                <a:srgbClr val="000000"/>
              </a:solidFill>
              <a:latin typeface="Arial" panose="020B0604020202020204" pitchFamily="34" charset="0"/>
            </a:endParaRPr>
          </a:p>
          <a:p>
            <a:pPr>
              <a:buClr>
                <a:srgbClr val="00B050"/>
              </a:buClr>
              <a:buSzPct val="80000"/>
            </a:pPr>
            <a:endParaRPr lang="en-US" sz="2200" dirty="0">
              <a:solidFill>
                <a:srgbClr val="000000"/>
              </a:solidFill>
              <a:latin typeface="Arial" panose="020B0604020202020204" pitchFamily="34" charset="0"/>
            </a:endParaRPr>
          </a:p>
          <a:p>
            <a:pPr>
              <a:buClr>
                <a:srgbClr val="00B050"/>
              </a:buClr>
              <a:buSzPct val="80000"/>
            </a:pPr>
            <a:endParaRPr lang="en-US" sz="2200"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sz="2200" dirty="0"/>
              <a:t>To calculate the learner’s qualification </a:t>
            </a:r>
            <a:r>
              <a:rPr lang="en-US" sz="2200" dirty="0" smtClean="0"/>
              <a:t>grade you </a:t>
            </a:r>
            <a:r>
              <a:rPr lang="en-US" sz="2200" dirty="0"/>
              <a:t>will need to add up all the points for the units the learner has achieved, making sure they’ve covered the appropriate mandatory content, taken sufficient externally assessed units, and any units required for the chosen pathway</a:t>
            </a:r>
            <a:r>
              <a:rPr lang="en-US" sz="2200" dirty="0" smtClean="0"/>
              <a:t>.</a:t>
            </a:r>
            <a:endParaRPr lang="en-GB" sz="22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069894009"/>
              </p:ext>
            </p:extLst>
          </p:nvPr>
        </p:nvGraphicFramePr>
        <p:xfrm>
          <a:off x="827584" y="2614032"/>
          <a:ext cx="7848870" cy="1584960"/>
        </p:xfrm>
        <a:graphic>
          <a:graphicData uri="http://schemas.openxmlformats.org/drawingml/2006/table">
            <a:tbl>
              <a:tblPr firstRow="1" bandRow="1">
                <a:tableStyleId>{5C22544A-7EE6-4342-B048-85BDC9FD1C3A}</a:tableStyleId>
              </a:tblPr>
              <a:tblGrid>
                <a:gridCol w="1569774"/>
                <a:gridCol w="1569774"/>
                <a:gridCol w="1569774"/>
                <a:gridCol w="1569774"/>
                <a:gridCol w="1569774"/>
              </a:tblGrid>
              <a:tr h="182838">
                <a:tc>
                  <a:txBody>
                    <a:bodyPr/>
                    <a:lstStyle/>
                    <a:p>
                      <a:r>
                        <a:rPr kumimoji="0" lang="en-GB" sz="2000" b="1" kern="1200" dirty="0" smtClean="0">
                          <a:solidFill>
                            <a:schemeClr val="bg1"/>
                          </a:solidFill>
                          <a:latin typeface="Arial" panose="020B0604020202020204" pitchFamily="34" charset="0"/>
                          <a:ea typeface="+mn-ea"/>
                          <a:cs typeface="Arial" panose="020B0604020202020204" pitchFamily="34" charset="0"/>
                        </a:rPr>
                        <a:t>Unit GLH</a:t>
                      </a:r>
                      <a:endParaRPr kumimoji="0" lang="en-GB" sz="2000" b="1" kern="1200" dirty="0">
                        <a:solidFill>
                          <a:schemeClr val="bg1"/>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chemeClr val="bg1"/>
                          </a:solidFill>
                          <a:latin typeface="Arial" panose="020B0604020202020204" pitchFamily="34" charset="0"/>
                          <a:cs typeface="Arial" panose="020B0604020202020204" pitchFamily="34" charset="0"/>
                        </a:rPr>
                        <a:t>Points table for units based on GLH </a:t>
                      </a:r>
                      <a:endParaRPr lang="en-GB" sz="2000" dirty="0">
                        <a:solidFill>
                          <a:schemeClr val="bg1"/>
                        </a:solidFill>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90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21</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27</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581353422"/>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20688"/>
          </a:xfrm>
        </p:spPr>
        <p:txBody>
          <a:bodyPr>
            <a:noAutofit/>
          </a:bodyPr>
          <a:lstStyle/>
          <a:p>
            <a:r>
              <a:rPr lang="en-GB" dirty="0" smtClean="0"/>
              <a:t>Learning Criteria</a:t>
            </a:r>
            <a:endParaRPr lang="en-GB" sz="4000"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1685946380"/>
              </p:ext>
            </p:extLst>
          </p:nvPr>
        </p:nvGraphicFramePr>
        <p:xfrm>
          <a:off x="251520" y="1052736"/>
          <a:ext cx="8580620" cy="5577840"/>
        </p:xfrm>
        <a:graphic>
          <a:graphicData uri="http://schemas.openxmlformats.org/drawingml/2006/table">
            <a:tbl>
              <a:tblPr firstRow="1" bandRow="1">
                <a:tableStyleId>{5C22544A-7EE6-4342-B048-85BDC9FD1C3A}</a:tableStyleId>
              </a:tblPr>
              <a:tblGrid>
                <a:gridCol w="1769560"/>
                <a:gridCol w="2929488"/>
                <a:gridCol w="1757693"/>
                <a:gridCol w="2123879"/>
              </a:tblGrid>
              <a:tr h="259229">
                <a:tc>
                  <a:txBody>
                    <a:bodyPr/>
                    <a:lstStyle/>
                    <a:p>
                      <a:pPr algn="ctr"/>
                      <a:r>
                        <a:rPr lang="en-US" sz="1200" dirty="0" smtClean="0">
                          <a:latin typeface="Arial" panose="020B0604020202020204" pitchFamily="34" charset="0"/>
                          <a:cs typeface="Arial" panose="020B0604020202020204" pitchFamily="34" charset="0"/>
                        </a:rPr>
                        <a:t>LO</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Pass</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Merit</a:t>
                      </a:r>
                      <a:endParaRPr lang="en-GB" sz="1200" dirty="0">
                        <a:latin typeface="Arial" panose="020B0604020202020204" pitchFamily="34" charset="0"/>
                        <a:cs typeface="Arial" panose="020B0604020202020204" pitchFamily="34" charset="0"/>
                      </a:endParaRPr>
                    </a:p>
                  </a:txBody>
                  <a:tcPr/>
                </a:tc>
                <a:tc>
                  <a:txBody>
                    <a:bodyPr/>
                    <a:lstStyle/>
                    <a:p>
                      <a:pPr algn="ctr"/>
                      <a:r>
                        <a:rPr lang="en-US" sz="1200" dirty="0" smtClean="0">
                          <a:latin typeface="Arial" panose="020B0604020202020204" pitchFamily="34" charset="0"/>
                          <a:cs typeface="Arial" panose="020B0604020202020204" pitchFamily="34" charset="0"/>
                        </a:rPr>
                        <a:t>Distinction</a:t>
                      </a:r>
                      <a:endParaRPr lang="en-GB" sz="1200" dirty="0">
                        <a:latin typeface="Arial" panose="020B0604020202020204" pitchFamily="34" charset="0"/>
                        <a:cs typeface="Arial" panose="020B0604020202020204" pitchFamily="34" charset="0"/>
                      </a:endParaRPr>
                    </a:p>
                  </a:txBody>
                  <a:tcPr/>
                </a:tc>
              </a:tr>
              <a:tr h="259229">
                <a:tc>
                  <a:txBody>
                    <a:bodyPr/>
                    <a:lstStyle/>
                    <a:p>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The assessment criteria are the Pass requirements for this unit</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1200" dirty="0">
                        <a:latin typeface="Arial" panose="020B0604020202020204" pitchFamily="34" charset="0"/>
                        <a:cs typeface="Arial" panose="020B0604020202020204" pitchFamily="34" charset="0"/>
                      </a:endParaRPr>
                    </a:p>
                  </a:txBody>
                  <a:tcPr/>
                </a:tc>
              </a:tr>
              <a:tr h="259229">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panose="020B0604020202020204" pitchFamily="34" charset="0"/>
                          <a:cs typeface="Arial" panose="020B0604020202020204" pitchFamily="34" charset="0"/>
                        </a:rPr>
                        <a:t>1. Understand what is meant by the Internet of Everything (IoE)</a:t>
                      </a:r>
                      <a:endParaRPr lang="en-GB" sz="1200" dirty="0" smtClean="0">
                        <a:latin typeface="Arial" panose="020B0604020202020204" pitchFamily="34" charset="0"/>
                        <a:cs typeface="Arial" panose="020B0604020202020204" pitchFamily="34" charset="0"/>
                      </a:endParaRPr>
                    </a:p>
                    <a:p>
                      <a:endParaRPr lang="en-GB" sz="1200" dirty="0">
                        <a:latin typeface="Arial" panose="020B0604020202020204" pitchFamily="34" charset="0"/>
                        <a:cs typeface="Arial" panose="020B0604020202020204" pitchFamily="34" charset="0"/>
                      </a:endParaRPr>
                    </a:p>
                  </a:txBody>
                  <a:tcPr/>
                </a:tc>
                <a:tc>
                  <a:txBody>
                    <a:bodyPr/>
                    <a:lstStyle/>
                    <a:p>
                      <a:r>
                        <a:rPr lang="en-US" sz="1200" b="1" dirty="0" smtClean="0">
                          <a:latin typeface="Arial" panose="020B0604020202020204" pitchFamily="34" charset="0"/>
                          <a:cs typeface="Arial" panose="020B0604020202020204" pitchFamily="34" charset="0"/>
                        </a:rPr>
                        <a:t>P1: </a:t>
                      </a:r>
                      <a:r>
                        <a:rPr lang="en-US" sz="1200" dirty="0" smtClean="0">
                          <a:latin typeface="Arial" panose="020B0604020202020204" pitchFamily="34" charset="0"/>
                          <a:cs typeface="Arial" panose="020B0604020202020204" pitchFamily="34" charset="0"/>
                        </a:rPr>
                        <a:t>Explain the concept of the IoE</a:t>
                      </a:r>
                      <a:endParaRPr lang="en-GB" sz="1200" dirty="0">
                        <a:latin typeface="Arial" panose="020B0604020202020204" pitchFamily="34" charset="0"/>
                        <a:cs typeface="Arial" panose="020B0604020202020204" pitchFamily="34" charset="0"/>
                      </a:endParaRPr>
                    </a:p>
                  </a:txBody>
                  <a:tcPr/>
                </a:tc>
                <a:tc>
                  <a:txBody>
                    <a:bodyPr/>
                    <a:lstStyle/>
                    <a:p>
                      <a:r>
                        <a:rPr lang="en-US" sz="1200" b="1" dirty="0" smtClean="0">
                          <a:latin typeface="Arial" panose="020B0604020202020204" pitchFamily="34" charset="0"/>
                          <a:cs typeface="Arial" panose="020B0604020202020204" pitchFamily="34" charset="0"/>
                        </a:rPr>
                        <a:t>M1: </a:t>
                      </a:r>
                      <a:r>
                        <a:rPr lang="en-US" sz="1200" dirty="0" smtClean="0">
                          <a:latin typeface="Arial" panose="020B0604020202020204" pitchFamily="34" charset="0"/>
                          <a:cs typeface="Arial" panose="020B0604020202020204" pitchFamily="34" charset="0"/>
                        </a:rPr>
                        <a:t>Analyse the global impacts of the IoE on society and the environment</a:t>
                      </a:r>
                      <a:endParaRPr lang="en-GB" sz="1200" dirty="0">
                        <a:latin typeface="Arial" panose="020B0604020202020204" pitchFamily="34" charset="0"/>
                        <a:cs typeface="Arial" panose="020B0604020202020204" pitchFamily="34" charset="0"/>
                      </a:endParaRPr>
                    </a:p>
                  </a:txBody>
                  <a:tcPr/>
                </a:tc>
                <a:tc>
                  <a:txBody>
                    <a:bodyPr/>
                    <a:lstStyle/>
                    <a:p>
                      <a:endParaRPr lang="en-GB" sz="1200">
                        <a:latin typeface="Arial" panose="020B0604020202020204" pitchFamily="34" charset="0"/>
                        <a:cs typeface="Arial" panose="020B0604020202020204" pitchFamily="34" charset="0"/>
                      </a:endParaRPr>
                    </a:p>
                  </a:txBody>
                  <a:tcPr/>
                </a:tc>
              </a:tr>
              <a:tr h="259229">
                <a:tc v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US" sz="1200" b="1" dirty="0" smtClean="0">
                          <a:latin typeface="Arial" panose="020B0604020202020204" pitchFamily="34" charset="0"/>
                          <a:cs typeface="Arial" panose="020B0604020202020204" pitchFamily="34" charset="0"/>
                        </a:rPr>
                        <a:t>P2*: </a:t>
                      </a:r>
                      <a:r>
                        <a:rPr lang="en-US" sz="1200" dirty="0" smtClean="0">
                          <a:latin typeface="Arial" panose="020B0604020202020204" pitchFamily="34" charset="0"/>
                          <a:cs typeface="Arial" panose="020B0604020202020204" pitchFamily="34" charset="0"/>
                        </a:rPr>
                        <a:t>Explain the four pillars of the IoE and how its innovations can transform businesses</a:t>
                      </a:r>
                    </a:p>
                    <a:p>
                      <a:r>
                        <a:rPr lang="en-US" sz="1200" dirty="0" smtClean="0">
                          <a:latin typeface="Arial" panose="020B0604020202020204" pitchFamily="34" charset="0"/>
                          <a:cs typeface="Arial" panose="020B0604020202020204" pitchFamily="34" charset="0"/>
                        </a:rPr>
                        <a:t>(*Synoptic assessment from Unit 1 Fundamentals of IT, Unit 2 Global information and Unit 3 Cyber security)</a:t>
                      </a:r>
                      <a:endParaRPr lang="en-GB" sz="1200" dirty="0">
                        <a:latin typeface="Arial" panose="020B0604020202020204" pitchFamily="34" charset="0"/>
                        <a:cs typeface="Arial" panose="020B0604020202020204" pitchFamily="34" charset="0"/>
                      </a:endParaRPr>
                    </a:p>
                  </a:txBody>
                  <a:tcPr/>
                </a:tc>
                <a:tc>
                  <a:txBody>
                    <a:bodyPr/>
                    <a:lstStyle/>
                    <a:p>
                      <a:endParaRPr lang="en-GB" sz="1200" dirty="0">
                        <a:latin typeface="Arial" panose="020B0604020202020204" pitchFamily="34" charset="0"/>
                        <a:cs typeface="Arial" panose="020B0604020202020204" pitchFamily="34" charset="0"/>
                      </a:endParaRPr>
                    </a:p>
                  </a:txBody>
                  <a:tcPr/>
                </a:tc>
                <a:tc>
                  <a:txBody>
                    <a:bodyPr/>
                    <a:lstStyle/>
                    <a:p>
                      <a:r>
                        <a:rPr lang="en-US" sz="1200" b="1" dirty="0" smtClean="0">
                          <a:latin typeface="Arial" panose="020B0604020202020204" pitchFamily="34" charset="0"/>
                          <a:cs typeface="Arial" panose="020B0604020202020204" pitchFamily="34" charset="0"/>
                        </a:rPr>
                        <a:t>D1: </a:t>
                      </a:r>
                      <a:r>
                        <a:rPr lang="en-US" sz="1200" dirty="0" smtClean="0">
                          <a:latin typeface="Arial" panose="020B0604020202020204" pitchFamily="34" charset="0"/>
                          <a:cs typeface="Arial" panose="020B0604020202020204" pitchFamily="34" charset="0"/>
                        </a:rPr>
                        <a:t>Evaluate the potential negative impacts of these innovations on businesses</a:t>
                      </a:r>
                      <a:endParaRPr lang="en-GB" sz="1200" dirty="0">
                        <a:latin typeface="Arial" panose="020B0604020202020204" pitchFamily="34" charset="0"/>
                        <a:cs typeface="Arial" panose="020B0604020202020204" pitchFamily="34" charset="0"/>
                      </a:endParaRPr>
                    </a:p>
                  </a:txBody>
                  <a:tcPr/>
                </a:tc>
              </a:tr>
              <a:tr h="259229">
                <a:tc>
                  <a:txBody>
                    <a:bodyPr/>
                    <a:lstStyle/>
                    <a:p>
                      <a:r>
                        <a:rPr lang="en-US" sz="1200" dirty="0" smtClean="0">
                          <a:latin typeface="Arial" panose="020B0604020202020204" pitchFamily="34" charset="0"/>
                          <a:cs typeface="Arial" panose="020B0604020202020204" pitchFamily="34" charset="0"/>
                        </a:rPr>
                        <a:t>2. Be able to repurpose technologies to extend the scope of the IoE</a:t>
                      </a:r>
                      <a:endParaRPr lang="en-GB" sz="1200" dirty="0">
                        <a:latin typeface="Arial" panose="020B0604020202020204" pitchFamily="34" charset="0"/>
                        <a:cs typeface="Arial" panose="020B0604020202020204" pitchFamily="34" charset="0"/>
                      </a:endParaRPr>
                    </a:p>
                  </a:txBody>
                  <a:tcPr/>
                </a:tc>
                <a:tc>
                  <a:txBody>
                    <a:bodyPr/>
                    <a:lstStyle/>
                    <a:p>
                      <a:r>
                        <a:rPr lang="en-US" sz="1200" b="1" dirty="0" smtClean="0">
                          <a:latin typeface="Arial" panose="020B0604020202020204" pitchFamily="34" charset="0"/>
                          <a:cs typeface="Arial" panose="020B0604020202020204" pitchFamily="34" charset="0"/>
                        </a:rPr>
                        <a:t>P3: </a:t>
                      </a:r>
                      <a:r>
                        <a:rPr lang="en-US" sz="1200" dirty="0" smtClean="0">
                          <a:latin typeface="Arial" panose="020B0604020202020204" pitchFamily="34" charset="0"/>
                          <a:cs typeface="Arial" panose="020B0604020202020204" pitchFamily="34" charset="0"/>
                        </a:rPr>
                        <a:t>Outline potential development projects that could extend the scope of the IoE</a:t>
                      </a:r>
                      <a:endParaRPr lang="en-GB" sz="1200" dirty="0">
                        <a:latin typeface="Arial" panose="020B0604020202020204" pitchFamily="34" charset="0"/>
                        <a:cs typeface="Arial" panose="020B0604020202020204" pitchFamily="34" charset="0"/>
                      </a:endParaRPr>
                    </a:p>
                  </a:txBody>
                  <a:tcPr/>
                </a:tc>
                <a:tc>
                  <a:txBody>
                    <a:bodyPr/>
                    <a:lstStyle/>
                    <a:p>
                      <a:r>
                        <a:rPr lang="en-US" sz="1200" b="1" dirty="0" smtClean="0">
                          <a:latin typeface="Arial" panose="020B0604020202020204" pitchFamily="34" charset="0"/>
                          <a:cs typeface="Arial" panose="020B0604020202020204" pitchFamily="34" charset="0"/>
                        </a:rPr>
                        <a:t>M2: </a:t>
                      </a:r>
                      <a:r>
                        <a:rPr lang="en-US" sz="1200" dirty="0" smtClean="0">
                          <a:latin typeface="Arial" panose="020B0604020202020204" pitchFamily="34" charset="0"/>
                          <a:cs typeface="Arial" panose="020B0604020202020204" pitchFamily="34" charset="0"/>
                        </a:rPr>
                        <a:t>Conduct a feasibility study on one of these development projects</a:t>
                      </a:r>
                      <a:endParaRPr lang="en-GB" sz="1200" dirty="0">
                        <a:latin typeface="Arial" panose="020B0604020202020204" pitchFamily="34" charset="0"/>
                        <a:cs typeface="Arial" panose="020B0604020202020204" pitchFamily="34" charset="0"/>
                      </a:endParaRPr>
                    </a:p>
                  </a:txBody>
                  <a:tcPr/>
                </a:tc>
                <a:tc>
                  <a:txBody>
                    <a:bodyPr/>
                    <a:lstStyle/>
                    <a:p>
                      <a:endParaRPr lang="en-GB" sz="1200" dirty="0">
                        <a:latin typeface="Arial" panose="020B0604020202020204" pitchFamily="34" charset="0"/>
                        <a:cs typeface="Arial" panose="020B0604020202020204" pitchFamily="34" charset="0"/>
                      </a:endParaRPr>
                    </a:p>
                  </a:txBody>
                  <a:tcPr/>
                </a:tc>
              </a:tr>
              <a:tr h="259229">
                <a:tc rowSpan="2">
                  <a:txBody>
                    <a:bodyPr/>
                    <a:lstStyle/>
                    <a:p>
                      <a:r>
                        <a:rPr lang="en-US" sz="1200" dirty="0" smtClean="0">
                          <a:latin typeface="Arial" panose="020B0604020202020204" pitchFamily="34" charset="0"/>
                          <a:cs typeface="Arial" panose="020B0604020202020204" pitchFamily="34" charset="0"/>
                        </a:rPr>
                        <a:t>3. Be able to present concept ideas for repurposed developments</a:t>
                      </a:r>
                      <a:endParaRPr lang="en-GB" sz="120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200" b="1" dirty="0" smtClean="0">
                          <a:latin typeface="Arial" panose="020B0604020202020204" pitchFamily="34" charset="0"/>
                          <a:cs typeface="Arial" panose="020B0604020202020204" pitchFamily="34" charset="0"/>
                        </a:rPr>
                        <a:t>P4: </a:t>
                      </a:r>
                      <a:r>
                        <a:rPr lang="en-US" sz="1200" dirty="0" smtClean="0">
                          <a:latin typeface="Arial" panose="020B0604020202020204" pitchFamily="34" charset="0"/>
                          <a:cs typeface="Arial" panose="020B0604020202020204" pitchFamily="34" charset="0"/>
                        </a:rPr>
                        <a:t>Prepare a business proposal for the chosen development project</a:t>
                      </a:r>
                      <a:endParaRPr lang="en-GB" sz="1200" dirty="0">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latin typeface="Arial" panose="020B0604020202020204" pitchFamily="34" charset="0"/>
                        <a:cs typeface="Arial" panose="020B0604020202020204" pitchFamily="34" charset="0"/>
                      </a:endParaRPr>
                    </a:p>
                  </a:txBody>
                  <a:tcPr>
                    <a:solidFill>
                      <a:srgbClr val="FFC000"/>
                    </a:solidFill>
                  </a:tcPr>
                </a:tc>
                <a:tc>
                  <a:txBody>
                    <a:bodyPr/>
                    <a:lstStyle/>
                    <a:p>
                      <a:endParaRPr lang="en-GB" sz="1200" dirty="0">
                        <a:latin typeface="Arial" panose="020B0604020202020204" pitchFamily="34" charset="0"/>
                        <a:cs typeface="Arial" panose="020B0604020202020204" pitchFamily="34" charset="0"/>
                      </a:endParaRPr>
                    </a:p>
                  </a:txBody>
                  <a:tcPr>
                    <a:solidFill>
                      <a:srgbClr val="FFC000"/>
                    </a:solidFill>
                  </a:tcPr>
                </a:tc>
              </a:tr>
              <a:tr h="259229">
                <a:tc v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US" sz="1200" b="1" dirty="0" smtClean="0">
                          <a:latin typeface="Arial" panose="020B0604020202020204" pitchFamily="34" charset="0"/>
                          <a:cs typeface="Arial" panose="020B0604020202020204" pitchFamily="34" charset="0"/>
                        </a:rPr>
                        <a:t>P5: </a:t>
                      </a:r>
                      <a:r>
                        <a:rPr lang="en-US" sz="1200" dirty="0" smtClean="0">
                          <a:latin typeface="Arial" panose="020B0604020202020204" pitchFamily="34" charset="0"/>
                          <a:cs typeface="Arial" panose="020B0604020202020204" pitchFamily="34" charset="0"/>
                        </a:rPr>
                        <a:t>Deliver a business proposal pitch to potential stakeholders on the chosen development project</a:t>
                      </a:r>
                      <a:endParaRPr lang="en-GB" sz="120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200" b="1" dirty="0" smtClean="0">
                          <a:latin typeface="Arial" panose="020B0604020202020204" pitchFamily="34" charset="0"/>
                          <a:cs typeface="Arial" panose="020B0604020202020204" pitchFamily="34" charset="0"/>
                        </a:rPr>
                        <a:t>M3: </a:t>
                      </a:r>
                      <a:r>
                        <a:rPr lang="en-US" sz="1200" dirty="0" smtClean="0">
                          <a:latin typeface="Arial" panose="020B0604020202020204" pitchFamily="34" charset="0"/>
                          <a:cs typeface="Arial" panose="020B0604020202020204" pitchFamily="34" charset="0"/>
                        </a:rPr>
                        <a:t>Revise business proposal for the chosen development project incorporating stakeholder feedback</a:t>
                      </a:r>
                      <a:endParaRPr lang="en-GB" sz="1200" dirty="0">
                        <a:latin typeface="Arial" panose="020B0604020202020204" pitchFamily="34" charset="0"/>
                        <a:cs typeface="Arial" panose="020B0604020202020204" pitchFamily="34" charset="0"/>
                      </a:endParaRPr>
                    </a:p>
                  </a:txBody>
                  <a:tcPr>
                    <a:solidFill>
                      <a:srgbClr val="FFC000"/>
                    </a:solidFill>
                  </a:tcPr>
                </a:tc>
                <a:tc>
                  <a:txBody>
                    <a:bodyPr/>
                    <a:lstStyle/>
                    <a:p>
                      <a:r>
                        <a:rPr lang="en-US" sz="1200" b="1" dirty="0" smtClean="0">
                          <a:latin typeface="Arial" panose="020B0604020202020204" pitchFamily="34" charset="0"/>
                          <a:cs typeface="Arial" panose="020B0604020202020204" pitchFamily="34" charset="0"/>
                        </a:rPr>
                        <a:t>D2: </a:t>
                      </a:r>
                      <a:r>
                        <a:rPr lang="en-US" sz="1200" dirty="0" smtClean="0">
                          <a:latin typeface="Arial" panose="020B0604020202020204" pitchFamily="34" charset="0"/>
                          <a:cs typeface="Arial" panose="020B0604020202020204" pitchFamily="34" charset="0"/>
                        </a:rPr>
                        <a:t>Evaluate the success criteria that would be used to judge the sustainability of the chosen development project</a:t>
                      </a:r>
                      <a:endParaRPr lang="en-GB" sz="1200" dirty="0">
                        <a:latin typeface="Arial" panose="020B0604020202020204" pitchFamily="34" charset="0"/>
                        <a:cs typeface="Arial" panose="020B0604020202020204" pitchFamily="34" charset="0"/>
                      </a:endParaRPr>
                    </a:p>
                  </a:txBody>
                  <a:tcPr>
                    <a:solidFill>
                      <a:srgbClr val="FFC000"/>
                    </a:solidFill>
                  </a:tcPr>
                </a:tc>
              </a:tr>
            </a:tbl>
          </a:graphicData>
        </a:graphic>
      </p:graphicFrame>
    </p:spTree>
    <p:extLst>
      <p:ext uri="{BB962C8B-B14F-4D97-AF65-F5344CB8AC3E}">
        <p14:creationId xmlns:p14="http://schemas.microsoft.com/office/powerpoint/2010/main" val="595170532"/>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993219356"/>
              </p:ext>
            </p:extLst>
          </p:nvPr>
        </p:nvGraphicFramePr>
        <p:xfrm>
          <a:off x="7182356" y="1052736"/>
          <a:ext cx="1638116" cy="5521512"/>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417584">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will be the next big thing?</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Will I ever have a wearable technology</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does TV show these powerful Apps and I all have is Flappy Birds.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Can the Internet ever be brought down</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Is cloud computing the way to go to stop piracy.</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Over reliance on technology and the dangers of getting complacent.</a:t>
                      </a:r>
                      <a:endParaRPr lang="en-GB" sz="1400" dirty="0" smtClean="0">
                        <a:solidFill>
                          <a:schemeClr val="tx1"/>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743111"/>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530" b="1" dirty="0" smtClean="0">
                <a:latin typeface="Arial" panose="020B0604020202020204" pitchFamily="34" charset="0"/>
                <a:cs typeface="Arial" panose="020B0604020202020204" pitchFamily="34" charset="0"/>
              </a:rPr>
              <a:t>P4: </a:t>
            </a:r>
            <a:r>
              <a:rPr lang="en-US" sz="1530" dirty="0" smtClean="0">
                <a:latin typeface="Arial" panose="020B0604020202020204" pitchFamily="34" charset="0"/>
                <a:cs typeface="Arial" panose="020B0604020202020204" pitchFamily="34" charset="0"/>
              </a:rPr>
              <a:t>This criterion requires learners to prepare a business proposal for the chosen development project. This naturally leads on from LO2. The business proposal should cover the headings identified in the teaching content for the unit. The evidence will be the completed business proposal.</a:t>
            </a:r>
          </a:p>
          <a:p>
            <a:pPr marL="342900" indent="-342900">
              <a:buClr>
                <a:srgbClr val="00B050"/>
              </a:buClr>
              <a:buFont typeface="Wingdings 3" panose="05040102010807070707" pitchFamily="18" charset="2"/>
              <a:buChar char=""/>
            </a:pPr>
            <a:r>
              <a:rPr lang="en-US" sz="1530" b="1" dirty="0" smtClean="0">
                <a:latin typeface="Arial" panose="020B0604020202020204" pitchFamily="34" charset="0"/>
                <a:cs typeface="Arial" panose="020B0604020202020204" pitchFamily="34" charset="0"/>
              </a:rPr>
              <a:t>P5</a:t>
            </a:r>
            <a:r>
              <a:rPr lang="en-US" sz="1530" dirty="0" smtClean="0">
                <a:latin typeface="Arial" panose="020B0604020202020204" pitchFamily="34" charset="0"/>
                <a:cs typeface="Arial" panose="020B0604020202020204" pitchFamily="34" charset="0"/>
              </a:rPr>
              <a:t>: This criterion requires learners to deliver a business proposal pitch to potential stakeholders. This is an ideal opportunity to engage with representatives from industry. If suitable industry representatives are not available, other representatives from industry may be used for the purpose of the business proposal delivery pitch. Evidence can be in the form of a presentation with detailed speaker notes with an accompanying witness statement or a video of conducting the business proposal pitch. Evidence of feedback from stakeholders must also be included.</a:t>
            </a:r>
          </a:p>
          <a:p>
            <a:pPr marL="342900" indent="-342900">
              <a:buClr>
                <a:srgbClr val="00B050"/>
              </a:buClr>
              <a:buFont typeface="Wingdings 3" panose="05040102010807070707" pitchFamily="18" charset="2"/>
              <a:buChar char=""/>
            </a:pPr>
            <a:r>
              <a:rPr lang="en-US" sz="1530" b="1" dirty="0" smtClean="0">
                <a:latin typeface="Arial" panose="020B0604020202020204" pitchFamily="34" charset="0"/>
                <a:cs typeface="Arial" panose="020B0604020202020204" pitchFamily="34" charset="0"/>
              </a:rPr>
              <a:t>M3</a:t>
            </a:r>
            <a:r>
              <a:rPr lang="en-US" sz="1530" dirty="0" smtClean="0">
                <a:latin typeface="Arial" panose="020B0604020202020204" pitchFamily="34" charset="0"/>
                <a:cs typeface="Arial" panose="020B0604020202020204" pitchFamily="34" charset="0"/>
              </a:rPr>
              <a:t>: Learners are required to consider the feedback from the potential stakeholders and revise the business proposal. The business proposal produced for criterion P4 will be updated to reflect the stakeholder feedback. The evidence will be the revised business proposal with a rationale for decisions made based on the feedback.</a:t>
            </a:r>
          </a:p>
          <a:p>
            <a:pPr marL="342900" indent="-342900">
              <a:buClr>
                <a:srgbClr val="00B050"/>
              </a:buClr>
              <a:buFont typeface="Wingdings 3" panose="05040102010807070707" pitchFamily="18" charset="2"/>
              <a:buChar char=""/>
            </a:pPr>
            <a:r>
              <a:rPr lang="en-US" sz="1530" b="1" dirty="0" smtClean="0">
                <a:latin typeface="Arial" panose="020B0604020202020204" pitchFamily="34" charset="0"/>
                <a:cs typeface="Arial" panose="020B0604020202020204" pitchFamily="34" charset="0"/>
              </a:rPr>
              <a:t>D2</a:t>
            </a:r>
            <a:r>
              <a:rPr lang="en-US" sz="1530" dirty="0" smtClean="0">
                <a:latin typeface="Arial" panose="020B0604020202020204" pitchFamily="34" charset="0"/>
                <a:cs typeface="Arial" panose="020B0604020202020204" pitchFamily="34" charset="0"/>
              </a:rPr>
              <a:t>: Learners are required to evaluate the success criteria that would confirm the sustainability of the development project. The success criteria should provide a stakeholder with a good indication as to how to measure the success </a:t>
            </a:r>
            <a:r>
              <a:rPr lang="en-US" sz="1530" dirty="0" smtClean="0"/>
              <a:t>of </a:t>
            </a:r>
            <a:r>
              <a:rPr lang="en-US" sz="1530" dirty="0"/>
              <a:t>the development and therefore should be measurable. The evidence could be an extension to the evidence presented for P5/M3 or a separate report. </a:t>
            </a:r>
            <a:endParaRPr lang="en-GB" sz="153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pPr>
              <a:buClr>
                <a:srgbClr val="00B050"/>
              </a:buClr>
            </a:pPr>
            <a:r>
              <a:rPr lang="en-US" sz="2000">
                <a:latin typeface="Arial" panose="020B0604020202020204" pitchFamily="34" charset="0"/>
                <a:cs typeface="Arial" panose="020B0604020202020204" pitchFamily="34" charset="0"/>
              </a:rPr>
              <a:t>LO3 </a:t>
            </a:r>
            <a:r>
              <a:rPr lang="en-US" sz="2000" smtClean="0">
                <a:latin typeface="Arial" panose="020B0604020202020204" pitchFamily="34" charset="0"/>
                <a:cs typeface="Arial" panose="020B0604020202020204" pitchFamily="34" charset="0"/>
              </a:rPr>
              <a:t>- Be </a:t>
            </a:r>
            <a:r>
              <a:rPr lang="en-US" sz="2000" dirty="0" smtClean="0">
                <a:latin typeface="Arial" panose="020B0604020202020204" pitchFamily="34" charset="0"/>
                <a:cs typeface="Arial" panose="020B0604020202020204" pitchFamily="34" charset="0"/>
              </a:rPr>
              <a:t>Able </a:t>
            </a:r>
            <a:r>
              <a:rPr lang="en-US" sz="2000" dirty="0">
                <a:latin typeface="Arial" panose="020B0604020202020204" pitchFamily="34" charset="0"/>
                <a:cs typeface="Arial" panose="020B0604020202020204" pitchFamily="34" charset="0"/>
              </a:rPr>
              <a:t>to </a:t>
            </a:r>
            <a:r>
              <a:rPr lang="en-US" sz="2000" dirty="0" smtClean="0">
                <a:latin typeface="Arial" panose="020B0604020202020204" pitchFamily="34" charset="0"/>
                <a:cs typeface="Arial" panose="020B0604020202020204" pitchFamily="34" charset="0"/>
              </a:rPr>
              <a:t>Present Concept ideas </a:t>
            </a:r>
            <a:r>
              <a:rPr lang="en-US" sz="2000" dirty="0">
                <a:latin typeface="Arial" panose="020B0604020202020204" pitchFamily="34" charset="0"/>
                <a:cs typeface="Arial" panose="020B0604020202020204" pitchFamily="34" charset="0"/>
              </a:rPr>
              <a:t>for </a:t>
            </a:r>
            <a:r>
              <a:rPr lang="en-US" sz="2000" dirty="0" smtClean="0">
                <a:latin typeface="Arial" panose="020B0604020202020204" pitchFamily="34" charset="0"/>
                <a:cs typeface="Arial" panose="020B0604020202020204" pitchFamily="34" charset="0"/>
              </a:rPr>
              <a:t>Repurposed Developments</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58488719"/>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17.3"/>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37658</TotalTime>
  <Words>4097</Words>
  <Application>Microsoft Office PowerPoint</Application>
  <PresentationFormat>On-screen Show (4:3)</PresentationFormat>
  <Paragraphs>354</Paragraphs>
  <Slides>19</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Lucida Sans Unicode</vt:lpstr>
      <vt:lpstr>Times New Roman</vt:lpstr>
      <vt:lpstr>Verdana</vt:lpstr>
      <vt:lpstr>Wingdings 2</vt:lpstr>
      <vt:lpstr>Wingdings 3</vt:lpstr>
      <vt:lpstr>Enderoth</vt:lpstr>
      <vt:lpstr>PowerPoint Presentation</vt:lpstr>
      <vt:lpstr>Calculating the Points</vt:lpstr>
      <vt:lpstr>Calculating the Points</vt:lpstr>
      <vt:lpstr>Qualification Grade Table - Diploma</vt:lpstr>
      <vt:lpstr>Qualification Grade Table – Foundation Diploma</vt:lpstr>
      <vt:lpstr>Qualification Grade Table – Technical Diploma</vt:lpstr>
      <vt:lpstr>Calculating the Points</vt:lpstr>
      <vt:lpstr>Learning Criteria</vt:lpstr>
      <vt:lpstr>LO3 - Be Able to Present Concept ideas for Repurposed Developments</vt:lpstr>
      <vt:lpstr>P4.1 – Business Proposal</vt:lpstr>
      <vt:lpstr>P4.1 – Business Proposal</vt:lpstr>
      <vt:lpstr>P4.1 – Business Proposal</vt:lpstr>
      <vt:lpstr>P5.1 – The Pitch</vt:lpstr>
      <vt:lpstr>P5.2 – The Pitch</vt:lpstr>
      <vt:lpstr>M3.1 – Proposal Feedback</vt:lpstr>
      <vt:lpstr>M3.2 – Proposal Feedback</vt:lpstr>
      <vt:lpstr>D2.2 – Evaluation of the Success Criteria</vt:lpstr>
      <vt:lpstr>D2.3 – Measurable Proposal Success Criteria</vt:lpstr>
      <vt:lpstr>PowerPoint Presentation</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17.3</dc:title>
  <dc:subject>eBusiness</dc:subject>
  <dc:creator>Enderoth</dc:creator>
  <cp:lastModifiedBy>Stephen Rafferty</cp:lastModifiedBy>
  <cp:revision>1427</cp:revision>
  <cp:lastPrinted>2014-01-22T18:25:48Z</cp:lastPrinted>
  <dcterms:created xsi:type="dcterms:W3CDTF">2008-03-12T11:01:44Z</dcterms:created>
  <dcterms:modified xsi:type="dcterms:W3CDTF">2018-08-10T09:21:18Z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